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8"/>
  </p:notesMasterIdLst>
  <p:handoutMasterIdLst>
    <p:handoutMasterId r:id="rId59"/>
  </p:handoutMasterIdLst>
  <p:sldIdLst>
    <p:sldId id="382" r:id="rId2"/>
    <p:sldId id="297" r:id="rId3"/>
    <p:sldId id="349" r:id="rId4"/>
    <p:sldId id="350" r:id="rId5"/>
    <p:sldId id="352" r:id="rId6"/>
    <p:sldId id="299" r:id="rId7"/>
    <p:sldId id="301" r:id="rId8"/>
    <p:sldId id="302" r:id="rId9"/>
    <p:sldId id="361" r:id="rId10"/>
    <p:sldId id="304" r:id="rId11"/>
    <p:sldId id="353" r:id="rId12"/>
    <p:sldId id="318" r:id="rId13"/>
    <p:sldId id="354" r:id="rId14"/>
    <p:sldId id="340" r:id="rId15"/>
    <p:sldId id="341" r:id="rId16"/>
    <p:sldId id="370" r:id="rId17"/>
    <p:sldId id="371" r:id="rId18"/>
    <p:sldId id="372" r:id="rId19"/>
    <p:sldId id="387" r:id="rId20"/>
    <p:sldId id="383" r:id="rId21"/>
    <p:sldId id="384" r:id="rId22"/>
    <p:sldId id="385" r:id="rId23"/>
    <p:sldId id="386" r:id="rId24"/>
    <p:sldId id="388" r:id="rId25"/>
    <p:sldId id="379" r:id="rId26"/>
    <p:sldId id="380" r:id="rId27"/>
    <p:sldId id="381" r:id="rId28"/>
    <p:sldId id="338" r:id="rId29"/>
    <p:sldId id="270" r:id="rId30"/>
    <p:sldId id="362" r:id="rId31"/>
    <p:sldId id="275" r:id="rId32"/>
    <p:sldId id="317" r:id="rId33"/>
    <p:sldId id="271" r:id="rId34"/>
    <p:sldId id="359" r:id="rId35"/>
    <p:sldId id="321" r:id="rId36"/>
    <p:sldId id="322" r:id="rId37"/>
    <p:sldId id="369" r:id="rId38"/>
    <p:sldId id="365" r:id="rId39"/>
    <p:sldId id="363" r:id="rId40"/>
    <p:sldId id="336" r:id="rId41"/>
    <p:sldId id="327" r:id="rId42"/>
    <p:sldId id="262" r:id="rId43"/>
    <p:sldId id="261" r:id="rId44"/>
    <p:sldId id="364" r:id="rId45"/>
    <p:sldId id="264" r:id="rId46"/>
    <p:sldId id="263" r:id="rId47"/>
    <p:sldId id="329" r:id="rId48"/>
    <p:sldId id="366" r:id="rId49"/>
    <p:sldId id="331" r:id="rId50"/>
    <p:sldId id="333" r:id="rId51"/>
    <p:sldId id="334" r:id="rId52"/>
    <p:sldId id="335" r:id="rId53"/>
    <p:sldId id="360" r:id="rId54"/>
    <p:sldId id="337" r:id="rId55"/>
    <p:sldId id="320" r:id="rId56"/>
    <p:sldId id="29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F1"/>
    <a:srgbClr val="C0C0C0"/>
    <a:srgbClr val="CCCC00"/>
    <a:srgbClr val="FF7C80"/>
    <a:srgbClr val="66CCFF"/>
    <a:srgbClr val="FF3399"/>
    <a:srgbClr val="003192"/>
    <a:srgbClr val="D60093"/>
    <a:srgbClr val="CC00FF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5" autoAdjust="0"/>
    <p:restoredTop sz="90842" autoAdjust="0"/>
  </p:normalViewPr>
  <p:slideViewPr>
    <p:cSldViewPr>
      <p:cViewPr varScale="1">
        <p:scale>
          <a:sx n="106" d="100"/>
          <a:sy n="106" d="100"/>
        </p:scale>
        <p:origin x="5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93650793721E-2"/>
          <c:y val="5.7553956834532412E-2"/>
          <c:w val="0.74126984126984152"/>
          <c:h val="0.750599520383693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ln w="46784">
              <a:solidFill>
                <a:srgbClr val="3366FF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6.6714244958106829E-3"/>
                  <c:y val="1.5614771060820518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4265608144233577"/>
                  <c:y val="-3.945019851103946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948.8</c:v>
                </c:pt>
                <c:pt idx="1">
                  <c:v>2033.7</c:v>
                </c:pt>
                <c:pt idx="2">
                  <c:v>3198</c:v>
                </c:pt>
                <c:pt idx="3">
                  <c:v>4393.2</c:v>
                </c:pt>
                <c:pt idx="4">
                  <c:v>5739.7</c:v>
                </c:pt>
                <c:pt idx="5">
                  <c:v>7419.7</c:v>
                </c:pt>
                <c:pt idx="6">
                  <c:v>9049.9</c:v>
                </c:pt>
                <c:pt idx="7">
                  <c:v>10634.9</c:v>
                </c:pt>
                <c:pt idx="8">
                  <c:v>12134.2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6784">
              <a:solidFill>
                <a:srgbClr val="FF3399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CC00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661520546219963E-2"/>
                  <c:y val="-0.10479584276494965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089642594244789E-2"/>
                  <c:y val="6.2155364907744738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1024.0999999999999</c:v>
                </c:pt>
                <c:pt idx="1">
                  <c:v>2282.9</c:v>
                </c:pt>
                <c:pt idx="2">
                  <c:v>3504.5</c:v>
                </c:pt>
                <c:pt idx="3">
                  <c:v>4812.8</c:v>
                </c:pt>
                <c:pt idx="4">
                  <c:v>6156.5</c:v>
                </c:pt>
                <c:pt idx="5">
                  <c:v>7525.47</c:v>
                </c:pt>
                <c:pt idx="6">
                  <c:v>9003.7000000000007</c:v>
                </c:pt>
                <c:pt idx="7">
                  <c:v>10447.700000000001</c:v>
                </c:pt>
                <c:pt idx="8">
                  <c:v>11820.6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43936"/>
        <c:axId val="252343376"/>
      </c:lineChart>
      <c:catAx>
        <c:axId val="2523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34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343376"/>
        <c:scaling>
          <c:orientation val="minMax"/>
        </c:scaling>
        <c:delete val="0"/>
        <c:axPos val="l"/>
        <c:majorGridlines>
          <c:spPr>
            <a:ln w="389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343936"/>
        <c:crosses val="autoZero"/>
        <c:crossBetween val="between"/>
      </c:valAx>
      <c:spPr>
        <a:noFill/>
        <a:ln w="1559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83632563470181"/>
          <c:y val="0.47532116889022891"/>
          <c:w val="0.12029062847594785"/>
          <c:h val="0.28966669562151581"/>
        </c:manualLayout>
      </c:layout>
      <c:overlay val="0"/>
      <c:spPr>
        <a:noFill/>
        <a:ln w="3899">
          <a:noFill/>
          <a:prstDash val="solid"/>
        </a:ln>
      </c:spPr>
      <c:txPr>
        <a:bodyPr/>
        <a:lstStyle/>
        <a:p>
          <a:pPr>
            <a:defRPr sz="2057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accent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7975E-2"/>
          <c:w val="0.90624489435814326"/>
          <c:h val="0.658821677765651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36E-3"/>
                  <c:y val="0.1936211880597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436352076660015E-3"/>
                  <c:y val="0.170248637427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718833294900004E-3"/>
                  <c:y val="0.1864286321127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41897865689995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92569359706998E-3"/>
                  <c:y val="0.2097784342044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ожидаемое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7679</c:v>
                </c:pt>
                <c:pt idx="1">
                  <c:v>7285</c:v>
                </c:pt>
                <c:pt idx="2">
                  <c:v>7425</c:v>
                </c:pt>
                <c:pt idx="3">
                  <c:v>7543.8</c:v>
                </c:pt>
                <c:pt idx="4">
                  <c:v>7747.5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64135408"/>
        <c:axId val="264135968"/>
        <c:axId val="0"/>
      </c:bar3DChart>
      <c:catAx>
        <c:axId val="26413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64135968"/>
        <c:crosses val="autoZero"/>
        <c:auto val="1"/>
        <c:lblAlgn val="ctr"/>
        <c:lblOffset val="100"/>
        <c:noMultiLvlLbl val="0"/>
      </c:catAx>
      <c:valAx>
        <c:axId val="26413596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26413540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1900808067624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283568775818147E-2"/>
                  <c:y val="-1.839067587905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829220634817049E-2"/>
                  <c:y val="2.452090117207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99291486197271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5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458689</c:v>
                </c:pt>
                <c:pt idx="1">
                  <c:v>556165</c:v>
                </c:pt>
                <c:pt idx="2">
                  <c:v>439929</c:v>
                </c:pt>
                <c:pt idx="3">
                  <c:v>442892</c:v>
                </c:pt>
                <c:pt idx="4">
                  <c:v>455936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80839955913918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60629966935437E-2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34033296594983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680839955913918E-2"/>
                  <c:y val="-1.82464294090780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77972</c:v>
                </c:pt>
                <c:pt idx="1">
                  <c:v>100021</c:v>
                </c:pt>
                <c:pt idx="2">
                  <c:v>64298</c:v>
                </c:pt>
                <c:pt idx="3">
                  <c:v>63494</c:v>
                </c:pt>
                <c:pt idx="4">
                  <c:v>68607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6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99291486197271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39433188957817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99291486197271E-2"/>
                  <c:y val="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5914978343672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829220634817156E-2"/>
                  <c:y val="9.195096592077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07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891238</c:v>
                </c:pt>
                <c:pt idx="1">
                  <c:v>723705</c:v>
                </c:pt>
                <c:pt idx="2">
                  <c:v>844848</c:v>
                </c:pt>
                <c:pt idx="3">
                  <c:v>863390</c:v>
                </c:pt>
                <c:pt idx="4">
                  <c:v>843821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61302592"/>
        <c:axId val="261303712"/>
        <c:axId val="0"/>
      </c:bar3DChart>
      <c:catAx>
        <c:axId val="26130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61303712"/>
        <c:crosses val="autoZero"/>
        <c:auto val="1"/>
        <c:lblAlgn val="ctr"/>
        <c:lblOffset val="100"/>
        <c:noMultiLvlLbl val="0"/>
      </c:catAx>
      <c:valAx>
        <c:axId val="26130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1302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88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307632"/>
        <c:axId val="261308192"/>
      </c:barChart>
      <c:catAx>
        <c:axId val="261307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61308192"/>
        <c:crosses val="autoZero"/>
        <c:auto val="1"/>
        <c:lblAlgn val="ctr"/>
        <c:lblOffset val="100"/>
        <c:noMultiLvlLbl val="0"/>
      </c:catAx>
      <c:valAx>
        <c:axId val="2613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307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"/>
          <c:y val="1.6033572027350496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1346346.8</c:v>
                </c:pt>
                <c:pt idx="1">
                  <c:v>26766.799999999999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09990081182171E-2"/>
          <c:y val="0.77351190776782386"/>
          <c:w val="0.82846838339283624"/>
          <c:h val="0.11959761204983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0449711341653"/>
          <c:y val="0.19830232312477725"/>
          <c:w val="0.80498921520690725"/>
          <c:h val="0.71023026427015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8"/>
          </c:dPt>
          <c:dPt>
            <c:idx val="1"/>
            <c:bubble3D val="0"/>
            <c:explosion val="15"/>
          </c:dPt>
          <c:dPt>
            <c:idx val="2"/>
            <c:bubble3D val="0"/>
            <c:explosion val="13"/>
          </c:dPt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0.14301878014643765"/>
                  <c:y val="7.87695775452803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13 248,0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373411833412287"/>
                  <c:y val="-0.1394425838065990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18 543,2</a:t>
                    </a:r>
                    <a:r>
                      <a:rPr lang="ru-RU" sz="1400" b="1" baseline="0" dirty="0" smtClean="0"/>
                      <a:t>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969229869200516"/>
                  <c:y val="-0.1357531631476672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23 465,3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83677304168476"/>
                  <c:y val="0.1252788106914353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10 </a:t>
                    </a:r>
                    <a:r>
                      <a:rPr lang="ru-RU" sz="1400" dirty="0" smtClean="0"/>
                      <a:t>564,1 тыс. руб.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13248</c:v>
                </c:pt>
                <c:pt idx="1">
                  <c:v>18543.2</c:v>
                </c:pt>
                <c:pt idx="2">
                  <c:v>23465.3</c:v>
                </c:pt>
                <c:pt idx="3" formatCode="#,##0.00">
                  <c:v>10564.1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67"/>
          <c:h val="0.6532655512277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Lbl>
              <c:idx val="0"/>
              <c:layout>
                <c:manualLayout>
                  <c:x val="9.7982952766430369E-3"/>
                  <c:y val="-2.86849952219052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2.34695415451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5.2154536767100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0.10430907353420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9.909361985749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697442914964555E-2"/>
                  <c:y val="-0.11213225404926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652460638691974E-3"/>
                  <c:y val="-0.1225631614026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>
                  <c:v>1476.2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678928"/>
        <c:axId val="188679488"/>
        <c:axId val="0"/>
      </c:bar3DChart>
      <c:catAx>
        <c:axId val="18867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8679488"/>
        <c:crosses val="autoZero"/>
        <c:auto val="1"/>
        <c:lblAlgn val="ctr"/>
        <c:lblOffset val="100"/>
        <c:noMultiLvlLbl val="0"/>
      </c:catAx>
      <c:valAx>
        <c:axId val="18867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867892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7073047922685409"/>
          <c:w val="0.97479673396288424"/>
          <c:h val="0.124844061096643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0476190476197E-2"/>
          <c:y val="5.0359712230215833E-2"/>
          <c:w val="0.76349206349206344"/>
          <c:h val="0.74820143884892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ln w="48955">
              <a:solidFill>
                <a:srgbClr val="993366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785355185915942E-2"/>
                  <c:y val="-7.1348162116880429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0909329700738539E-2"/>
                  <c:y val="-5.040477704626227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71.400000000000006</c:v>
                </c:pt>
                <c:pt idx="1">
                  <c:v>155.69999999999999</c:v>
                </c:pt>
                <c:pt idx="2">
                  <c:v>236.8</c:v>
                </c:pt>
                <c:pt idx="3">
                  <c:v>312.10000000000002</c:v>
                </c:pt>
                <c:pt idx="4">
                  <c:v>382.9</c:v>
                </c:pt>
                <c:pt idx="5">
                  <c:v>460.8</c:v>
                </c:pt>
                <c:pt idx="6">
                  <c:v>539.1</c:v>
                </c:pt>
                <c:pt idx="7">
                  <c:v>617.20000000000005</c:v>
                </c:pt>
                <c:pt idx="8">
                  <c:v>691.1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8955">
              <a:solidFill>
                <a:srgbClr val="FFCC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3883496331771562E-2"/>
                  <c:y val="5.8436899290940127E-3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776082295376496E-2"/>
                  <c:y val="5.4574994345980711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62.5</c:v>
                </c:pt>
                <c:pt idx="1">
                  <c:v>137.1</c:v>
                </c:pt>
                <c:pt idx="2">
                  <c:v>213.7</c:v>
                </c:pt>
                <c:pt idx="3">
                  <c:v>287.89999999999998</c:v>
                </c:pt>
                <c:pt idx="4">
                  <c:v>351.2</c:v>
                </c:pt>
                <c:pt idx="5">
                  <c:v>422.1</c:v>
                </c:pt>
                <c:pt idx="6">
                  <c:v>492.7</c:v>
                </c:pt>
                <c:pt idx="7">
                  <c:v>551.29999999999995</c:v>
                </c:pt>
                <c:pt idx="8" formatCode="0.0">
                  <c:v>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47856"/>
        <c:axId val="252348416"/>
      </c:lineChart>
      <c:catAx>
        <c:axId val="25234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34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348416"/>
        <c:scaling>
          <c:orientation val="minMax"/>
        </c:scaling>
        <c:delete val="0"/>
        <c:axPos val="l"/>
        <c:majorGridlines>
          <c:spPr>
            <a:ln w="40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347856"/>
        <c:crosses val="autoZero"/>
        <c:crossBetween val="between"/>
      </c:valAx>
      <c:spPr>
        <a:noFill/>
        <a:ln w="16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968259592066097"/>
          <c:y val="0.42683016067561785"/>
          <c:w val="0.16031746031746044"/>
          <c:h val="0.30408691442361307"/>
        </c:manualLayout>
      </c:layout>
      <c:overlay val="0"/>
      <c:spPr>
        <a:noFill/>
        <a:ln w="4080">
          <a:noFill/>
          <a:prstDash val="solid"/>
        </a:ln>
      </c:spPr>
      <c:txPr>
        <a:bodyPr/>
        <a:lstStyle/>
        <a:p>
          <a:pPr>
            <a:defRPr sz="2152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34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E-2"/>
          <c:w val="0.58350412992767076"/>
          <c:h val="0.85829808850979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80889364886647E-3"/>
                  <c:y val="4.2978744501709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506</c:v>
                </c:pt>
                <c:pt idx="1">
                  <c:v>487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526963121628692E-3"/>
                  <c:y val="-2.344322236136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032966708409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567</c:v>
                </c:pt>
                <c:pt idx="1">
                  <c:v>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255429312"/>
        <c:axId val="255429872"/>
        <c:axId val="0"/>
      </c:bar3DChart>
      <c:catAx>
        <c:axId val="25542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542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429872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5429312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64"/>
          <c:w val="0.1708794863142657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51E-2"/>
          <c:y val="5.5077411645967952E-2"/>
          <c:w val="0.60383141343443225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777170214834263E-2"/>
                  <c:y val="1.16306543324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- 74,9%</c:v>
                </c:pt>
                <c:pt idx="1">
                  <c:v>Налоги на совокупный доход - 8,7%</c:v>
                </c:pt>
                <c:pt idx="2">
                  <c:v>Земельный налог - 8,3%</c:v>
                </c:pt>
                <c:pt idx="3">
                  <c:v>Акцизы - 3,6%</c:v>
                </c:pt>
                <c:pt idx="4">
                  <c:v>Налог на имущество физических лиц - 2,9%</c:v>
                </c:pt>
                <c:pt idx="5">
                  <c:v>Госпошлина - 1,6%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74.900000000000006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3.6</c:v>
                </c:pt>
                <c:pt idx="4">
                  <c:v>2.9</c:v>
                </c:pt>
                <c:pt idx="5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79"/>
          <c:y val="5.7738238953258997E-2"/>
          <c:w val="0.33576771653543308"/>
          <c:h val="0.914213344578332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033124237362988E-2"/>
                  <c:y val="-5.05936802331384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64,0 %</c:v>
                </c:pt>
                <c:pt idx="1">
                  <c:v>Доходы от продажи имущества 24,4 %</c:v>
                </c:pt>
                <c:pt idx="2">
                  <c:v>Штрафы 5,9 %</c:v>
                </c:pt>
                <c:pt idx="3">
                  <c:v>Платежи при пользовании природными ресурсами 5,2%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64</c:v>
                </c:pt>
                <c:pt idx="1">
                  <c:v>24.4</c:v>
                </c:pt>
                <c:pt idx="2">
                  <c:v>5.9</c:v>
                </c:pt>
                <c:pt idx="3">
                  <c:v>5.2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51"/>
          <c:y val="1.4415886199744685E-2"/>
          <c:w val="0.33017001378931754"/>
          <c:h val="0.976084564320894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366012</c:v>
                </c:pt>
                <c:pt idx="1">
                  <c:v>445946.5</c:v>
                </c:pt>
                <c:pt idx="2">
                  <c:v>329337</c:v>
                </c:pt>
                <c:pt idx="3">
                  <c:v>331562.3</c:v>
                </c:pt>
                <c:pt idx="4">
                  <c:v>341299.5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37102784"/>
        <c:axId val="260117360"/>
        <c:axId val="0"/>
      </c:bar3DChart>
      <c:catAx>
        <c:axId val="13710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60117360"/>
        <c:crosses val="autoZero"/>
        <c:auto val="1"/>
        <c:lblAlgn val="ctr"/>
        <c:lblOffset val="15"/>
        <c:noMultiLvlLbl val="0"/>
      </c:catAx>
      <c:valAx>
        <c:axId val="26011736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10278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47E-2"/>
          <c:y val="8.87736455791827E-2"/>
          <c:w val="0.79669416406909943"/>
          <c:h val="0.62382644085329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92328542405079E-2"/>
                  <c:y val="0.1078411762707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069246406803809E-2"/>
                  <c:y val="9.585882335181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942876503661914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919794368060589E-2"/>
                  <c:y val="8.986764689232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21869844554703E-2"/>
                  <c:y val="9.585882335181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57E-2"/>
                  <c:y val="0.10184999981130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366.012</c:v>
                </c:pt>
                <c:pt idx="1">
                  <c:v>445.947</c:v>
                </c:pt>
                <c:pt idx="2">
                  <c:v>329.33699999999999</c:v>
                </c:pt>
                <c:pt idx="3">
                  <c:v>331.56200000000001</c:v>
                </c:pt>
                <c:pt idx="4" formatCode="0.000">
                  <c:v>341.3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803E-2"/>
                  <c:y val="-8.566508483184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89310038997550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39844537047667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679301169926506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63</c:v>
                </c:pt>
                <c:pt idx="1">
                  <c:v>74</c:v>
                </c:pt>
                <c:pt idx="2">
                  <c:v>51</c:v>
                </c:pt>
                <c:pt idx="3">
                  <c:v>51</c:v>
                </c:pt>
                <c:pt idx="4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122528"/>
        <c:axId val="264123088"/>
      </c:lineChart>
      <c:catAx>
        <c:axId val="26412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123088"/>
        <c:crosses val="autoZero"/>
        <c:auto val="1"/>
        <c:lblAlgn val="ctr"/>
        <c:lblOffset val="100"/>
        <c:noMultiLvlLbl val="0"/>
      </c:catAx>
      <c:valAx>
        <c:axId val="26412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122528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12"/>
          <c:y val="2.9621840875758308E-3"/>
          <c:w val="0.14850435126557754"/>
          <c:h val="0.97967021811157506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9213</c:v>
                </c:pt>
                <c:pt idx="1">
                  <c:v>9925</c:v>
                </c:pt>
                <c:pt idx="2">
                  <c:v>12699</c:v>
                </c:pt>
                <c:pt idx="3">
                  <c:v>12000</c:v>
                </c:pt>
                <c:pt idx="4">
                  <c:v>13054.6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64127568"/>
        <c:axId val="264128128"/>
        <c:axId val="0"/>
      </c:bar3DChart>
      <c:catAx>
        <c:axId val="26412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64128128"/>
        <c:crosses val="autoZero"/>
        <c:auto val="1"/>
        <c:lblAlgn val="ctr"/>
        <c:lblOffset val="15"/>
        <c:noMultiLvlLbl val="0"/>
      </c:catAx>
      <c:valAx>
        <c:axId val="26412812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26412756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55E-2"/>
          <c:w val="0.89035941901157989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2.162216310543337E-2"/>
                  <c:y val="0.27320129112638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16068701928094E-2"/>
                  <c:y val="0.25204441569984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607088324276135E-2"/>
                  <c:y val="0.2180742318313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78138485029544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066975844311037E-2"/>
                  <c:y val="0.2267605186725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78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30488</c:v>
                </c:pt>
                <c:pt idx="1">
                  <c:v>33586</c:v>
                </c:pt>
                <c:pt idx="2">
                  <c:v>36373</c:v>
                </c:pt>
                <c:pt idx="3">
                  <c:v>36991.4</c:v>
                </c:pt>
                <c:pt idx="4">
                  <c:v>37694.199999999997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64132608"/>
        <c:axId val="264133168"/>
        <c:axId val="0"/>
      </c:bar3DChart>
      <c:catAx>
        <c:axId val="26413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64133168"/>
        <c:crosses val="autoZero"/>
        <c:auto val="1"/>
        <c:lblAlgn val="ctr"/>
        <c:lblOffset val="100"/>
        <c:noMultiLvlLbl val="0"/>
      </c:catAx>
      <c:valAx>
        <c:axId val="26413316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64132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864A5-3933-413F-8F0D-F03AF64BC74E}" type="presOf" srcId="{52ED34A9-AE85-46D3-AAEC-9E158DB62E64}" destId="{3CCF42C1-3CCC-418C-B955-37E1F3A4FC0C}" srcOrd="0" destOrd="0" presId="urn:microsoft.com/office/officeart/2005/8/layout/chevron2"/>
    <dgm:cxn modelId="{EC2AAD48-5475-4CEE-A124-4D847798AA36}" type="presOf" srcId="{5D27C4DF-F51B-4FCE-9951-11368334EB01}" destId="{1061C6FE-28BD-461A-8A94-3EC2DE69E978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CA4263CA-74BC-4B99-B17D-BAA8ABEB69A7}" type="presOf" srcId="{EFE4C4DA-F4C9-4B07-9183-D23ECF548963}" destId="{A421B1A1-F92C-4B3F-82B4-76767EE30923}" srcOrd="0" destOrd="0" presId="urn:microsoft.com/office/officeart/2005/8/layout/chevron2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E40D2B04-8CFB-4333-81C4-FCEB5CA240D5}" type="presOf" srcId="{FEDE6342-7CAB-4FC6-AB0B-EA7508A42C76}" destId="{703AAF23-7B19-41E8-B46B-4E6F88B65247}" srcOrd="0" destOrd="0" presId="urn:microsoft.com/office/officeart/2005/8/layout/chevron2"/>
    <dgm:cxn modelId="{3F4C706C-86B1-4287-931E-2E0D818ABA75}" type="presOf" srcId="{D188FC6B-4076-4AFC-8352-639240AFF687}" destId="{3E060573-16EC-4C0E-9425-4DF9D994339B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CEF68F86-02F7-4EC2-B4F9-A11C5E616D44}" type="presOf" srcId="{54AF84EC-B378-4127-A67E-8413A02594DA}" destId="{B9116403-A960-4EB4-BD9A-DB4FE6BC84B0}" srcOrd="0" destOrd="0" presId="urn:microsoft.com/office/officeart/2005/8/layout/chevron2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4ED1DB82-F405-4D4E-B66D-1C6AA8BFA0F8}" type="presOf" srcId="{686675CF-796C-419A-87DF-90783C89B7FD}" destId="{B87A6B20-7D03-4A1C-B41E-3EAE4DB02A85}" srcOrd="0" destOrd="0" presId="urn:microsoft.com/office/officeart/2005/8/layout/chevron2"/>
    <dgm:cxn modelId="{A2269043-91E3-47E5-9C88-2C693A98C0B7}" type="presParOf" srcId="{703AAF23-7B19-41E8-B46B-4E6F88B65247}" destId="{374FDC31-4939-4DEE-8A8D-13B3BA919D50}" srcOrd="0" destOrd="0" presId="urn:microsoft.com/office/officeart/2005/8/layout/chevron2"/>
    <dgm:cxn modelId="{8DD5666F-8E9F-484B-9BF5-ED7CA7049D4B}" type="presParOf" srcId="{374FDC31-4939-4DEE-8A8D-13B3BA919D50}" destId="{1061C6FE-28BD-461A-8A94-3EC2DE69E978}" srcOrd="0" destOrd="0" presId="urn:microsoft.com/office/officeart/2005/8/layout/chevron2"/>
    <dgm:cxn modelId="{A755B4A3-E358-4B95-AAD3-13A579B1F307}" type="presParOf" srcId="{374FDC31-4939-4DEE-8A8D-13B3BA919D50}" destId="{B87A6B20-7D03-4A1C-B41E-3EAE4DB02A85}" srcOrd="1" destOrd="0" presId="urn:microsoft.com/office/officeart/2005/8/layout/chevron2"/>
    <dgm:cxn modelId="{2D24D0C9-3D83-47F4-9C1F-4442D8D8EDB5}" type="presParOf" srcId="{703AAF23-7B19-41E8-B46B-4E6F88B65247}" destId="{C327993F-D4C5-4C32-B796-0A9C837F246E}" srcOrd="1" destOrd="0" presId="urn:microsoft.com/office/officeart/2005/8/layout/chevron2"/>
    <dgm:cxn modelId="{671C2A89-693C-47CB-833D-B98DC9CB91C0}" type="presParOf" srcId="{703AAF23-7B19-41E8-B46B-4E6F88B65247}" destId="{DCEDC770-15D9-475B-8FF0-606763D650B4}" srcOrd="2" destOrd="0" presId="urn:microsoft.com/office/officeart/2005/8/layout/chevron2"/>
    <dgm:cxn modelId="{766F1D06-A06C-4C98-8CD6-C307004E992D}" type="presParOf" srcId="{DCEDC770-15D9-475B-8FF0-606763D650B4}" destId="{A421B1A1-F92C-4B3F-82B4-76767EE30923}" srcOrd="0" destOrd="0" presId="urn:microsoft.com/office/officeart/2005/8/layout/chevron2"/>
    <dgm:cxn modelId="{BA97D09E-2241-4620-8EA0-453E2B655C48}" type="presParOf" srcId="{DCEDC770-15D9-475B-8FF0-606763D650B4}" destId="{3CCF42C1-3CCC-418C-B955-37E1F3A4FC0C}" srcOrd="1" destOrd="0" presId="urn:microsoft.com/office/officeart/2005/8/layout/chevron2"/>
    <dgm:cxn modelId="{62AF90B4-9C5C-40F1-9C0A-BE9FA6F83DA8}" type="presParOf" srcId="{703AAF23-7B19-41E8-B46B-4E6F88B65247}" destId="{E6502BFD-38C3-4216-95B3-BEBFBB113223}" srcOrd="3" destOrd="0" presId="urn:microsoft.com/office/officeart/2005/8/layout/chevron2"/>
    <dgm:cxn modelId="{F040EC76-FB34-4FA9-B7F4-D64F834B7F58}" type="presParOf" srcId="{703AAF23-7B19-41E8-B46B-4E6F88B65247}" destId="{58EE6BF3-C889-4349-84BE-A6F483B3CD73}" srcOrd="4" destOrd="0" presId="urn:microsoft.com/office/officeart/2005/8/layout/chevron2"/>
    <dgm:cxn modelId="{796F9D31-427C-4829-9EC5-1729C1C0392D}" type="presParOf" srcId="{58EE6BF3-C889-4349-84BE-A6F483B3CD73}" destId="{3E060573-16EC-4C0E-9425-4DF9D994339B}" srcOrd="0" destOrd="0" presId="urn:microsoft.com/office/officeart/2005/8/layout/chevron2"/>
    <dgm:cxn modelId="{CE492840-4628-4475-834E-5661EB54D352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9B23A-5A6B-4659-9F14-85B0449D2356}" type="presOf" srcId="{91C78768-44F3-487D-861C-A6D33B9E7B92}" destId="{5C754D68-59CA-4A96-B23D-62F8B14D35B6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65635CBA-037B-4F04-A8C0-3440638FDCDE}" type="presOf" srcId="{F0835112-9D06-4EE4-957B-9088B1BC37B3}" destId="{85EAB2FF-62E5-486E-931B-206E0880052C}" srcOrd="0" destOrd="0" presId="urn:microsoft.com/office/officeart/2009/3/layout/StepUpProcess"/>
    <dgm:cxn modelId="{11B18A1E-23E6-42D7-B87E-A1B5A79BD50C}" type="presOf" srcId="{671571D6-61D6-431A-A020-ADBD6C6E56CE}" destId="{195874D9-CB26-4CF1-BF65-66A655C7CCD9}" srcOrd="0" destOrd="0" presId="urn:microsoft.com/office/officeart/2009/3/layout/StepUpProcess"/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A3274B5B-C2D9-4C78-87F9-C184E9E2E2A8}" type="presOf" srcId="{7FB3ADF0-E735-4E14-9572-BB8CEAF17B34}" destId="{9EB4B7E0-C772-4947-B12C-116B0E4CA6E4}" srcOrd="0" destOrd="0" presId="urn:microsoft.com/office/officeart/2009/3/layout/StepUpProcess"/>
    <dgm:cxn modelId="{F26E1DAE-B921-4E2F-BA44-E1071C0FE2F2}" type="presParOf" srcId="{9EB4B7E0-C772-4947-B12C-116B0E4CA6E4}" destId="{88B8BDD8-D796-483D-BB22-9E1C71C92EBD}" srcOrd="0" destOrd="0" presId="urn:microsoft.com/office/officeart/2009/3/layout/StepUpProcess"/>
    <dgm:cxn modelId="{C006FF69-0E66-4EC4-B0C8-6A659B4CC52C}" type="presParOf" srcId="{88B8BDD8-D796-483D-BB22-9E1C71C92EBD}" destId="{B066EAE2-9D65-4FDB-A9C0-1ECC92CB9133}" srcOrd="0" destOrd="0" presId="urn:microsoft.com/office/officeart/2009/3/layout/StepUpProcess"/>
    <dgm:cxn modelId="{B7D6CB99-C83F-4EE7-AABA-07E03FD35905}" type="presParOf" srcId="{88B8BDD8-D796-483D-BB22-9E1C71C92EBD}" destId="{5C754D68-59CA-4A96-B23D-62F8B14D35B6}" srcOrd="1" destOrd="0" presId="urn:microsoft.com/office/officeart/2009/3/layout/StepUpProcess"/>
    <dgm:cxn modelId="{C6C037C2-1AB7-4702-A98F-9C2D7ADA0E0C}" type="presParOf" srcId="{88B8BDD8-D796-483D-BB22-9E1C71C92EBD}" destId="{B8B60EF9-00CC-4650-93D6-19E62B565F64}" srcOrd="2" destOrd="0" presId="urn:microsoft.com/office/officeart/2009/3/layout/StepUpProcess"/>
    <dgm:cxn modelId="{2719FF78-A5E1-4C40-BCDC-EE03615A2D47}" type="presParOf" srcId="{9EB4B7E0-C772-4947-B12C-116B0E4CA6E4}" destId="{B629D178-4EA2-4E0D-98B2-BEF77F322F55}" srcOrd="1" destOrd="0" presId="urn:microsoft.com/office/officeart/2009/3/layout/StepUpProcess"/>
    <dgm:cxn modelId="{96D6F39C-1294-4FE4-84B6-BFE765A632BB}" type="presParOf" srcId="{B629D178-4EA2-4E0D-98B2-BEF77F322F55}" destId="{97533B5D-7298-48D9-97C4-2CF6B64BAA3A}" srcOrd="0" destOrd="0" presId="urn:microsoft.com/office/officeart/2009/3/layout/StepUpProcess"/>
    <dgm:cxn modelId="{CBE22B18-29C6-46B6-BFDA-DC65C45BB1F2}" type="presParOf" srcId="{9EB4B7E0-C772-4947-B12C-116B0E4CA6E4}" destId="{3FA63BC7-0810-49D2-B56B-A52DA5CE559B}" srcOrd="2" destOrd="0" presId="urn:microsoft.com/office/officeart/2009/3/layout/StepUpProcess"/>
    <dgm:cxn modelId="{8776473B-ECB6-427F-BE83-6C0FF5BE16F2}" type="presParOf" srcId="{3FA63BC7-0810-49D2-B56B-A52DA5CE559B}" destId="{2D7A526E-7A33-4E8A-8766-AA65D1CF9174}" srcOrd="0" destOrd="0" presId="urn:microsoft.com/office/officeart/2009/3/layout/StepUpProcess"/>
    <dgm:cxn modelId="{00FF65E2-7665-40E2-BECB-E2E0DD3651BC}" type="presParOf" srcId="{3FA63BC7-0810-49D2-B56B-A52DA5CE559B}" destId="{85EAB2FF-62E5-486E-931B-206E0880052C}" srcOrd="1" destOrd="0" presId="urn:microsoft.com/office/officeart/2009/3/layout/StepUpProcess"/>
    <dgm:cxn modelId="{BE8B0A77-BA11-4BF1-B49C-EB725C0A51AD}" type="presParOf" srcId="{3FA63BC7-0810-49D2-B56B-A52DA5CE559B}" destId="{5909EC9D-7A05-47CF-8B7E-C86D0FD8DA89}" srcOrd="2" destOrd="0" presId="urn:microsoft.com/office/officeart/2009/3/layout/StepUpProcess"/>
    <dgm:cxn modelId="{E9E31CF6-E835-4298-A494-9E805BF0F710}" type="presParOf" srcId="{9EB4B7E0-C772-4947-B12C-116B0E4CA6E4}" destId="{4AA21861-5DCF-43D0-A3CC-D325048D3347}" srcOrd="3" destOrd="0" presId="urn:microsoft.com/office/officeart/2009/3/layout/StepUpProcess"/>
    <dgm:cxn modelId="{93F8018D-3039-4BF1-98B8-5068490C1F6B}" type="presParOf" srcId="{4AA21861-5DCF-43D0-A3CC-D325048D3347}" destId="{38EF3BD0-B6FF-4B31-84D0-8F23C17DAB21}" srcOrd="0" destOrd="0" presId="urn:microsoft.com/office/officeart/2009/3/layout/StepUpProcess"/>
    <dgm:cxn modelId="{DFEE5545-EAFC-4CF3-A928-4C031C4B3525}" type="presParOf" srcId="{9EB4B7E0-C772-4947-B12C-116B0E4CA6E4}" destId="{052A509E-2937-448D-AB33-8F449D4B55AA}" srcOrd="4" destOrd="0" presId="urn:microsoft.com/office/officeart/2009/3/layout/StepUpProcess"/>
    <dgm:cxn modelId="{5F861B28-5F49-479A-8E4B-E71D86E03D9E}" type="presParOf" srcId="{052A509E-2937-448D-AB33-8F449D4B55AA}" destId="{F821AD84-9A41-48F7-A7DC-1AC11A86F6DA}" srcOrd="0" destOrd="0" presId="urn:microsoft.com/office/officeart/2009/3/layout/StepUpProcess"/>
    <dgm:cxn modelId="{269BC3C0-6C37-4BD3-B97A-A59E903052E3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dirty="0">
            <a:solidFill>
              <a:schemeClr val="tx2">
                <a:lumMod val="75000"/>
              </a:schemeClr>
            </a:solidFill>
          </a:endParaRP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1205" custLinFactNeighborY="1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90462" custLinFactNeighborY="2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24894" custScaleY="26560" custLinFactX="7044" custLinFactNeighborX="100000" custLinFactNeighborY="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98CAE-FD76-4D4F-873F-2A840D4C6A9F}" type="presOf" srcId="{A85734B7-5787-4D5F-8E59-8BC285AB70AC}" destId="{69B0FF53-105E-4DA2-BDCC-4D26CC03D5F9}" srcOrd="0" destOrd="0" presId="urn:microsoft.com/office/officeart/2005/8/layout/vList5"/>
    <dgm:cxn modelId="{F1DBAF2B-D6B1-48AF-896F-28228E5B68D7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F54C5E2B-78A9-4517-89EA-576191B061AE}" type="presOf" srcId="{9FB3EF13-6471-457B-B469-0E0792C83EA8}" destId="{DD7F322A-778E-412E-AD06-CFF69F88E200}" srcOrd="0" destOrd="0" presId="urn:microsoft.com/office/officeart/2005/8/layout/vList5"/>
    <dgm:cxn modelId="{E8AA7733-09FE-4AE2-93D4-15CA2D85BAD5}" type="presOf" srcId="{B1DD4913-82E5-4CA3-8A01-DB8390031673}" destId="{9ACEE274-9A7E-4EF9-AFD8-06C88FDEB18D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7CDDDDD9-0E2F-4401-BAFD-AFDB0DE2D08B}" type="presParOf" srcId="{69B0FF53-105E-4DA2-BDCC-4D26CC03D5F9}" destId="{A7AC80D2-6EBA-4D02-B9A7-C35DE5E1C549}" srcOrd="0" destOrd="0" presId="urn:microsoft.com/office/officeart/2005/8/layout/vList5"/>
    <dgm:cxn modelId="{58723923-AFC4-4F2F-AFD8-13C0BC4281B1}" type="presParOf" srcId="{A7AC80D2-6EBA-4D02-B9A7-C35DE5E1C549}" destId="{DD7F322A-778E-412E-AD06-CFF69F88E200}" srcOrd="0" destOrd="0" presId="urn:microsoft.com/office/officeart/2005/8/layout/vList5"/>
    <dgm:cxn modelId="{21A6C538-16B9-4A37-BA37-CABDFDC321DA}" type="presParOf" srcId="{69B0FF53-105E-4DA2-BDCC-4D26CC03D5F9}" destId="{19C475AB-0EE5-4388-9FBB-F77DB4010360}" srcOrd="1" destOrd="0" presId="urn:microsoft.com/office/officeart/2005/8/layout/vList5"/>
    <dgm:cxn modelId="{01C880BE-3C61-4C58-9F7B-185DCFF00ED0}" type="presParOf" srcId="{69B0FF53-105E-4DA2-BDCC-4D26CC03D5F9}" destId="{A9D15CCF-4C5C-40A1-8DE0-E37750DBA06C}" srcOrd="2" destOrd="0" presId="urn:microsoft.com/office/officeart/2005/8/layout/vList5"/>
    <dgm:cxn modelId="{92E86120-49F9-4B11-8E99-737F2F8F5663}" type="presParOf" srcId="{A9D15CCF-4C5C-40A1-8DE0-E37750DBA06C}" destId="{9ACEE274-9A7E-4EF9-AFD8-06C88FDEB18D}" srcOrd="0" destOrd="0" presId="urn:microsoft.com/office/officeart/2005/8/layout/vList5"/>
    <dgm:cxn modelId="{FBD9CA89-8909-43F1-B4D1-9A08605A7716}" type="presParOf" srcId="{69B0FF53-105E-4DA2-BDCC-4D26CC03D5F9}" destId="{C858C23F-D953-4321-93A7-6071A0CD6BA6}" srcOrd="3" destOrd="0" presId="urn:microsoft.com/office/officeart/2005/8/layout/vList5"/>
    <dgm:cxn modelId="{D56631DD-2D03-4576-BEAB-1B8E3B07145C}" type="presParOf" srcId="{69B0FF53-105E-4DA2-BDCC-4D26CC03D5F9}" destId="{CAD4887D-2FF0-4291-8CFD-3F3A9934A139}" srcOrd="4" destOrd="0" presId="urn:microsoft.com/office/officeart/2005/8/layout/vList5"/>
    <dgm:cxn modelId="{2FFCB734-903B-4D1D-959D-C0D5F3A1D2D3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Y="6104" custLinFactNeighborX="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 custLinFactNeighborX="194" custLinFactNeighborY="-64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5AF9B135-6BED-4242-B43A-B2983592A9E9}" type="presOf" srcId="{6D43328E-6309-44AB-BBE7-EB03175DC5AC}" destId="{D6C0C436-8CC5-45F5-BE31-CBE88426210A}" srcOrd="0" destOrd="0" presId="urn:microsoft.com/office/officeart/2005/8/layout/vList2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EBEEEA52-EE4D-486A-BB8A-9A2A55B493C0}" type="presOf" srcId="{5225916B-50DC-4EF0-9BBA-95C4EAF1084F}" destId="{9837CEA0-E20C-4E2B-AE1E-26DCD2691399}" srcOrd="0" destOrd="0" presId="urn:microsoft.com/office/officeart/2005/8/layout/vList2"/>
    <dgm:cxn modelId="{80A0A9BC-D83D-468F-AE62-F760A45B6E6C}" type="presOf" srcId="{DEE13CFA-C6FC-4647-99F4-8A1D483D2312}" destId="{A5A9BAFA-A707-4DF0-B7D6-C3ABE1159A63}" srcOrd="0" destOrd="0" presId="urn:microsoft.com/office/officeart/2005/8/layout/vList2"/>
    <dgm:cxn modelId="{16A02441-D85B-4A02-A45D-93B87F451F25}" type="presOf" srcId="{DF658348-F3FD-48A1-8D16-D1300195B9D5}" destId="{F068613E-EC71-4213-8824-85046718EC95}" srcOrd="0" destOrd="0" presId="urn:microsoft.com/office/officeart/2005/8/layout/vList2"/>
    <dgm:cxn modelId="{0AF81FD7-0939-499F-A247-76E0DB007222}" type="presOf" srcId="{72FBCF66-3610-4B35-A9DD-BB1BFB4489C5}" destId="{75463B74-F6DA-44F5-A23F-45A59B559003}" srcOrd="0" destOrd="0" presId="urn:microsoft.com/office/officeart/2005/8/layout/vList2"/>
    <dgm:cxn modelId="{55DE0157-19F1-48EC-BAD2-888B396E35F4}" type="presOf" srcId="{7054CF62-0B3B-4BB4-B1E1-83F798237A91}" destId="{1B6A543F-50E3-428E-8534-F6F38FDDAD25}" srcOrd="0" destOrd="0" presId="urn:microsoft.com/office/officeart/2005/8/layout/vList2"/>
    <dgm:cxn modelId="{2B2F9DF8-695F-4C26-BCED-A9609D00A2BD}" type="presOf" srcId="{FBFF9035-2237-4772-9A6E-2F0090E91366}" destId="{A1C2D210-C735-4685-AEBC-0D934E0C7B99}" srcOrd="0" destOrd="0" presId="urn:microsoft.com/office/officeart/2005/8/layout/vList2"/>
    <dgm:cxn modelId="{DE2FFC17-5C22-4454-8FD3-AE933B5AF3BD}" type="presOf" srcId="{AE5FFE47-3F36-4BB9-8C20-1E3C9AAC06D2}" destId="{1DA50EFB-3DDA-40B8-A1D5-B1992807FB8A}" srcOrd="0" destOrd="0" presId="urn:microsoft.com/office/officeart/2005/8/layout/vList2"/>
    <dgm:cxn modelId="{8585B05E-EF1B-45FF-96F7-19584DC49F26}" type="presParOf" srcId="{A5A9BAFA-A707-4DF0-B7D6-C3ABE1159A63}" destId="{F068613E-EC71-4213-8824-85046718EC95}" srcOrd="0" destOrd="0" presId="urn:microsoft.com/office/officeart/2005/8/layout/vList2"/>
    <dgm:cxn modelId="{3125C435-B2D8-4F46-8490-4114F763C449}" type="presParOf" srcId="{A5A9BAFA-A707-4DF0-B7D6-C3ABE1159A63}" destId="{D140A2C0-7D95-486A-A238-AC04D10FE296}" srcOrd="1" destOrd="0" presId="urn:microsoft.com/office/officeart/2005/8/layout/vList2"/>
    <dgm:cxn modelId="{173274C0-EE56-4E20-98FA-899D13C9C265}" type="presParOf" srcId="{A5A9BAFA-A707-4DF0-B7D6-C3ABE1159A63}" destId="{1B6A543F-50E3-428E-8534-F6F38FDDAD25}" srcOrd="2" destOrd="0" presId="urn:microsoft.com/office/officeart/2005/8/layout/vList2"/>
    <dgm:cxn modelId="{68D17860-4DD8-45ED-9077-B59B931ADFDC}" type="presParOf" srcId="{A5A9BAFA-A707-4DF0-B7D6-C3ABE1159A63}" destId="{08F5D06F-2D80-46E0-AE58-C7E71AB25238}" srcOrd="3" destOrd="0" presId="urn:microsoft.com/office/officeart/2005/8/layout/vList2"/>
    <dgm:cxn modelId="{8A5E4848-5508-4CC4-9901-AC2EE64BCBF5}" type="presParOf" srcId="{A5A9BAFA-A707-4DF0-B7D6-C3ABE1159A63}" destId="{1DA50EFB-3DDA-40B8-A1D5-B1992807FB8A}" srcOrd="4" destOrd="0" presId="urn:microsoft.com/office/officeart/2005/8/layout/vList2"/>
    <dgm:cxn modelId="{1A8D428D-E4F2-4740-8402-72CF6CC8AB22}" type="presParOf" srcId="{A5A9BAFA-A707-4DF0-B7D6-C3ABE1159A63}" destId="{2B96F14A-A5D5-4A32-BFA2-7FC7C5C9AE39}" srcOrd="5" destOrd="0" presId="urn:microsoft.com/office/officeart/2005/8/layout/vList2"/>
    <dgm:cxn modelId="{1AED85AB-4A70-49BD-B6EF-E1D94DA869D7}" type="presParOf" srcId="{A5A9BAFA-A707-4DF0-B7D6-C3ABE1159A63}" destId="{9837CEA0-E20C-4E2B-AE1E-26DCD2691399}" srcOrd="6" destOrd="0" presId="urn:microsoft.com/office/officeart/2005/8/layout/vList2"/>
    <dgm:cxn modelId="{9DA50850-1F9E-4E2E-BE29-7029E303AA88}" type="presParOf" srcId="{A5A9BAFA-A707-4DF0-B7D6-C3ABE1159A63}" destId="{53751D14-8E64-4C9B-B379-0EEF7AC27994}" srcOrd="7" destOrd="0" presId="urn:microsoft.com/office/officeart/2005/8/layout/vList2"/>
    <dgm:cxn modelId="{4BD78D15-A98A-4B22-9275-EE31D3EA769D}" type="presParOf" srcId="{A5A9BAFA-A707-4DF0-B7D6-C3ABE1159A63}" destId="{A1C2D210-C735-4685-AEBC-0D934E0C7B99}" srcOrd="8" destOrd="0" presId="urn:microsoft.com/office/officeart/2005/8/layout/vList2"/>
    <dgm:cxn modelId="{4E3B87E5-38E5-4D84-9945-E17C86F6AEA2}" type="presParOf" srcId="{A5A9BAFA-A707-4DF0-B7D6-C3ABE1159A63}" destId="{4F0A56C0-C542-4DC1-9BCB-589F557617C5}" srcOrd="9" destOrd="0" presId="urn:microsoft.com/office/officeart/2005/8/layout/vList2"/>
    <dgm:cxn modelId="{6CD572B8-5BC3-4DF7-9022-13EB109A7FAF}" type="presParOf" srcId="{A5A9BAFA-A707-4DF0-B7D6-C3ABE1159A63}" destId="{75463B74-F6DA-44F5-A23F-45A59B559003}" srcOrd="10" destOrd="0" presId="urn:microsoft.com/office/officeart/2005/8/layout/vList2"/>
    <dgm:cxn modelId="{57F44AE9-9E78-4C92-B6B3-797A1425B41F}" type="presParOf" srcId="{A5A9BAFA-A707-4DF0-B7D6-C3ABE1159A63}" destId="{0A47B879-C6EF-4054-B996-1E0146FFE1FB}" srcOrd="11" destOrd="0" presId="urn:microsoft.com/office/officeart/2005/8/layout/vList2"/>
    <dgm:cxn modelId="{028734A6-9927-4D79-8237-C6AE0AD07734}" type="presParOf" srcId="{A5A9BAFA-A707-4DF0-B7D6-C3ABE1159A63}" destId="{D6C0C436-8CC5-45F5-BE31-CBE8842621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DA950B71-F14B-4F61-8964-0FF8C88D0EC8}" type="presOf" srcId="{A5084ADA-1D9A-4EF1-BE80-A0E13F9ACA81}" destId="{0750DEC2-83F9-472B-907C-A18B82D5D759}" srcOrd="0" destOrd="0" presId="urn:microsoft.com/office/officeart/2005/8/layout/vList2"/>
    <dgm:cxn modelId="{82176A0A-D7C1-4420-8E65-EF52DCE45172}" type="presOf" srcId="{D500752C-15E7-4FA8-AAFE-AAE1FF021EB8}" destId="{0B5BED9C-BD02-46E0-AAD2-45DFC4E1F493}" srcOrd="0" destOrd="0" presId="urn:microsoft.com/office/officeart/2005/8/layout/vList2"/>
    <dgm:cxn modelId="{84CB3954-2B79-41A4-92F0-3474EC116FFE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48FA77E-9465-4831-808F-51D3858AA983}" type="presOf" srcId="{D500752C-15E7-4FA8-AAFE-AAE1FF021EB8}" destId="{0B5BED9C-BD02-46E0-AAD2-45DFC4E1F493}" srcOrd="0" destOrd="0" presId="urn:microsoft.com/office/officeart/2005/8/layout/vList2"/>
    <dgm:cxn modelId="{1C63D203-EE91-45AD-8819-EEA14129E16E}" type="presOf" srcId="{A5084ADA-1D9A-4EF1-BE80-A0E13F9ACA81}" destId="{0750DEC2-83F9-472B-907C-A18B82D5D759}" srcOrd="0" destOrd="0" presId="urn:microsoft.com/office/officeart/2005/8/layout/vList2"/>
    <dgm:cxn modelId="{CA5AD398-0265-4384-A2D0-2CDE99684F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2151A173-4C9E-4F19-879C-14E14D0329B7}" type="presOf" srcId="{B8E317C9-700F-4EC5-BF8B-04DC95CD755A}" destId="{98A79825-35D1-4358-BC6B-346D136CB426}" srcOrd="0" destOrd="0" presId="urn:microsoft.com/office/officeart/2005/8/layout/vList2"/>
    <dgm:cxn modelId="{753C7E7D-B728-48EA-9B95-BBCAD6917A8B}" type="presOf" srcId="{BF9C0867-C117-4537-B102-846BA0E23961}" destId="{A4293B3D-8D94-4A45-9D44-9A3D436DE592}" srcOrd="0" destOrd="0" presId="urn:microsoft.com/office/officeart/2005/8/layout/vList2"/>
    <dgm:cxn modelId="{386C1803-EB7A-44BD-9A6E-DC430B96E9AE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B24A213-A127-41FE-9032-3442F37FCBAF}" type="presOf" srcId="{B8E317C9-700F-4EC5-BF8B-04DC95CD755A}" destId="{98A79825-35D1-4358-BC6B-346D136CB426}" srcOrd="0" destOrd="0" presId="urn:microsoft.com/office/officeart/2005/8/layout/vList2"/>
    <dgm:cxn modelId="{38A3D2D3-6114-4B39-9B7F-7FA8B2179D00}" type="presOf" srcId="{BF9C0867-C117-4537-B102-846BA0E23961}" destId="{A4293B3D-8D94-4A45-9D44-9A3D436DE592}" srcOrd="0" destOrd="0" presId="urn:microsoft.com/office/officeart/2005/8/layout/vList2"/>
    <dgm:cxn modelId="{B339B8EA-2470-4C00-A016-46E7A2521C94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62,6%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4,8%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32,6%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A5836C18-80B2-4DA6-A0FD-35E5C41F76B9}" type="presOf" srcId="{27246D93-DAB6-40D7-9229-AD92B4707905}" destId="{1CE40516-E506-441F-A0E6-E2386F1B2CC8}" srcOrd="0" destOrd="0" presId="urn:microsoft.com/office/officeart/2005/8/layout/gear1"/>
    <dgm:cxn modelId="{809DC870-703C-408A-AE3C-56703025739B}" type="presOf" srcId="{7AC41891-BAB6-4E1F-9952-CBB37B91357C}" destId="{116D36B4-4133-478A-B319-62D261878BFC}" srcOrd="0" destOrd="0" presId="urn:microsoft.com/office/officeart/2005/8/layout/gear1"/>
    <dgm:cxn modelId="{F24B6E39-9FA0-48CA-A847-3969CD2D0455}" type="presOf" srcId="{8AEEEAE4-7D85-4EDD-B6D7-DDAD499AB136}" destId="{D1CD935C-95A4-4259-B0C9-720292667C8E}" srcOrd="1" destOrd="0" presId="urn:microsoft.com/office/officeart/2005/8/layout/gear1"/>
    <dgm:cxn modelId="{60372FDE-307C-4670-A2E1-C0EBD5C66F6D}" type="presOf" srcId="{8AEEEAE4-7D85-4EDD-B6D7-DDAD499AB136}" destId="{D5CF429C-2BF3-496E-B6B5-82C9BED843B3}" srcOrd="3" destOrd="0" presId="urn:microsoft.com/office/officeart/2005/8/layout/gear1"/>
    <dgm:cxn modelId="{E96ADA25-5940-471D-9117-E61BB25FD4D4}" type="presOf" srcId="{EE386FD4-5179-401B-8E2D-E3317B373ADF}" destId="{A1B8C3FE-8657-4B56-922A-2CA5FF36A113}" srcOrd="1" destOrd="0" presId="urn:microsoft.com/office/officeart/2005/8/layout/gear1"/>
    <dgm:cxn modelId="{E6DF3679-004E-4AB1-9516-EB2752526894}" type="presOf" srcId="{399E324D-E7B5-430C-AA59-CE5DCB169057}" destId="{011600C5-DA6A-4E1E-8111-9A9C214B2103}" srcOrd="0" destOrd="0" presId="urn:microsoft.com/office/officeart/2005/8/layout/gear1"/>
    <dgm:cxn modelId="{AA238B87-8E00-4139-A978-DCCCC65EE1FB}" type="presOf" srcId="{7AC41891-BAB6-4E1F-9952-CBB37B91357C}" destId="{35B7AA94-81BA-4359-AD52-558E136648F2}" srcOrd="1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A472813A-252D-4FF8-BDB7-58F15B0DA528}" type="presOf" srcId="{9F22AAF9-6E68-4DDE-B3DC-6120131E8F55}" destId="{0188DD12-686F-4326-B31E-54D90616AB67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30E72EAF-64AA-4AEE-92A0-5291B6A4A29A}" type="presOf" srcId="{EE386FD4-5179-401B-8E2D-E3317B373ADF}" destId="{E6543DCC-46B9-43BC-91AC-1F2549E97DE6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A0D54B80-16DF-428C-BFB7-D3CBDFFAEAA4}" type="presOf" srcId="{EE386FD4-5179-401B-8E2D-E3317B373ADF}" destId="{D2400F43-4CDF-4C4D-BA6B-615E6938D7A2}" srcOrd="2" destOrd="0" presId="urn:microsoft.com/office/officeart/2005/8/layout/gear1"/>
    <dgm:cxn modelId="{0F8424F8-C81C-4B21-AD98-8255368C6FE5}" type="presOf" srcId="{767923F7-49F0-4467-9F14-8ADE8DE67953}" destId="{043DD38F-3D51-432C-97B0-38AE5F452A95}" srcOrd="0" destOrd="0" presId="urn:microsoft.com/office/officeart/2005/8/layout/gear1"/>
    <dgm:cxn modelId="{B8F1375A-DC08-4EEB-9178-DEBB70237533}" type="presOf" srcId="{8AEEEAE4-7D85-4EDD-B6D7-DDAD499AB136}" destId="{E295EF1D-61E2-49EF-AD6F-2E93A6CDECB0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A8AA53DA-A726-41C1-B7D3-EBCE5FB1C894}" type="presOf" srcId="{7AC41891-BAB6-4E1F-9952-CBB37B91357C}" destId="{05A085AC-B20D-4167-975E-CE661752DD84}" srcOrd="2" destOrd="0" presId="urn:microsoft.com/office/officeart/2005/8/layout/gear1"/>
    <dgm:cxn modelId="{5BC87E07-AEBD-4A95-8606-931498915AF0}" type="presOf" srcId="{8AEEEAE4-7D85-4EDD-B6D7-DDAD499AB136}" destId="{7E8461A0-D54E-40A5-B0A1-709BB2578D82}" srcOrd="0" destOrd="0" presId="urn:microsoft.com/office/officeart/2005/8/layout/gear1"/>
    <dgm:cxn modelId="{DBDE46B3-9B56-4940-A6CC-60FD5FF4B747}" type="presParOf" srcId="{043DD38F-3D51-432C-97B0-38AE5F452A95}" destId="{E6543DCC-46B9-43BC-91AC-1F2549E97DE6}" srcOrd="0" destOrd="0" presId="urn:microsoft.com/office/officeart/2005/8/layout/gear1"/>
    <dgm:cxn modelId="{AAD22D42-6B8C-4FC8-AFAB-B4C337091A57}" type="presParOf" srcId="{043DD38F-3D51-432C-97B0-38AE5F452A95}" destId="{A1B8C3FE-8657-4B56-922A-2CA5FF36A113}" srcOrd="1" destOrd="0" presId="urn:microsoft.com/office/officeart/2005/8/layout/gear1"/>
    <dgm:cxn modelId="{9C17ADA1-6FEF-4BBC-A3E4-4A968C0E4AAB}" type="presParOf" srcId="{043DD38F-3D51-432C-97B0-38AE5F452A95}" destId="{D2400F43-4CDF-4C4D-BA6B-615E6938D7A2}" srcOrd="2" destOrd="0" presId="urn:microsoft.com/office/officeart/2005/8/layout/gear1"/>
    <dgm:cxn modelId="{5EC98A79-3697-489A-A0AE-7B61F718F8A2}" type="presParOf" srcId="{043DD38F-3D51-432C-97B0-38AE5F452A95}" destId="{116D36B4-4133-478A-B319-62D261878BFC}" srcOrd="3" destOrd="0" presId="urn:microsoft.com/office/officeart/2005/8/layout/gear1"/>
    <dgm:cxn modelId="{BB3026E1-9244-4A3C-B189-71A983C58D87}" type="presParOf" srcId="{043DD38F-3D51-432C-97B0-38AE5F452A95}" destId="{35B7AA94-81BA-4359-AD52-558E136648F2}" srcOrd="4" destOrd="0" presId="urn:microsoft.com/office/officeart/2005/8/layout/gear1"/>
    <dgm:cxn modelId="{8BA50E8C-9ED3-41B6-BE01-99F1FCB5E7BD}" type="presParOf" srcId="{043DD38F-3D51-432C-97B0-38AE5F452A95}" destId="{05A085AC-B20D-4167-975E-CE661752DD84}" srcOrd="5" destOrd="0" presId="urn:microsoft.com/office/officeart/2005/8/layout/gear1"/>
    <dgm:cxn modelId="{45847C30-0D76-43D4-9D00-27111EF37E38}" type="presParOf" srcId="{043DD38F-3D51-432C-97B0-38AE5F452A95}" destId="{7E8461A0-D54E-40A5-B0A1-709BB2578D82}" srcOrd="6" destOrd="0" presId="urn:microsoft.com/office/officeart/2005/8/layout/gear1"/>
    <dgm:cxn modelId="{EE2BCB71-F6EE-4B77-A5D8-9E7D9CFD2613}" type="presParOf" srcId="{043DD38F-3D51-432C-97B0-38AE5F452A95}" destId="{D1CD935C-95A4-4259-B0C9-720292667C8E}" srcOrd="7" destOrd="0" presId="urn:microsoft.com/office/officeart/2005/8/layout/gear1"/>
    <dgm:cxn modelId="{77A730FF-DB1D-4BC3-BF60-26C23B772933}" type="presParOf" srcId="{043DD38F-3D51-432C-97B0-38AE5F452A95}" destId="{E295EF1D-61E2-49EF-AD6F-2E93A6CDECB0}" srcOrd="8" destOrd="0" presId="urn:microsoft.com/office/officeart/2005/8/layout/gear1"/>
    <dgm:cxn modelId="{EC286FEE-7BF6-4C23-83E0-D343A619E198}" type="presParOf" srcId="{043DD38F-3D51-432C-97B0-38AE5F452A95}" destId="{D5CF429C-2BF3-496E-B6B5-82C9BED843B3}" srcOrd="9" destOrd="0" presId="urn:microsoft.com/office/officeart/2005/8/layout/gear1"/>
    <dgm:cxn modelId="{62CDC34C-CA08-4368-A506-83F050459961}" type="presParOf" srcId="{043DD38F-3D51-432C-97B0-38AE5F452A95}" destId="{1CE40516-E506-441F-A0E6-E2386F1B2CC8}" srcOrd="10" destOrd="0" presId="urn:microsoft.com/office/officeart/2005/8/layout/gear1"/>
    <dgm:cxn modelId="{DDE501A7-3377-4AA8-87C0-5FAA72FDF636}" type="presParOf" srcId="{043DD38F-3D51-432C-97B0-38AE5F452A95}" destId="{011600C5-DA6A-4E1E-8111-9A9C214B2103}" srcOrd="11" destOrd="0" presId="urn:microsoft.com/office/officeart/2005/8/layout/gear1"/>
    <dgm:cxn modelId="{0AA30998-40DB-48D4-94EB-56FA98CA41E8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0,5%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29,1%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70,4%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243" custLinFactNeighborY="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74B912B7-E272-4520-8CE2-FA776AC31C55}" type="presOf" srcId="{9B6C6E6D-B369-4338-8EAC-FB503E1A4998}" destId="{155DB040-ACF5-402A-8535-CBB03EA20E34}" srcOrd="1" destOrd="0" presId="urn:microsoft.com/office/officeart/2005/8/layout/pyramid1"/>
    <dgm:cxn modelId="{C1EB6E3F-1A1E-49BD-9547-127AD537C182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5EDC256A-016A-4644-BB96-94217EF11776}" type="presOf" srcId="{4F7AFB3C-63BE-429B-AAC0-394808C51064}" destId="{E32AAE2B-BA9C-47A1-90C4-AC183CA34834}" srcOrd="0" destOrd="0" presId="urn:microsoft.com/office/officeart/2005/8/layout/pyramid1"/>
    <dgm:cxn modelId="{357492C9-8C0C-4F02-9921-F5662DBF3EC0}" type="presOf" srcId="{3172827C-24EB-4AC3-89EC-2532A9335677}" destId="{866AAC33-1799-4DEE-AB41-A8EEBD1B9A1D}" srcOrd="1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23DA5C3B-1B43-4B9B-9A68-19811924B91E}" type="presOf" srcId="{D0CCC160-AA76-4C02-B228-232A8134752B}" destId="{5A5B2524-D50E-4EE0-8AEC-22C1BF1229D9}" srcOrd="1" destOrd="0" presId="urn:microsoft.com/office/officeart/2005/8/layout/pyramid1"/>
    <dgm:cxn modelId="{492022DC-3F5C-4922-B62D-4A9D4740791C}" type="presOf" srcId="{D0CCC160-AA76-4C02-B228-232A8134752B}" destId="{E73B2CBA-82A7-4B9B-8A2A-22FEAD10CFC7}" srcOrd="0" destOrd="0" presId="urn:microsoft.com/office/officeart/2005/8/layout/pyramid1"/>
    <dgm:cxn modelId="{36B3D561-6308-4FA9-B09F-56203DC2640A}" type="presOf" srcId="{9B6C6E6D-B369-4338-8EAC-FB503E1A4998}" destId="{CDDFD935-C1C6-47FB-A5DD-D8BC97653986}" srcOrd="0" destOrd="0" presId="urn:microsoft.com/office/officeart/2005/8/layout/pyramid1"/>
    <dgm:cxn modelId="{A1A03F08-3803-4332-B96E-18C713A910DD}" type="presParOf" srcId="{E32AAE2B-BA9C-47A1-90C4-AC183CA34834}" destId="{79540120-2BF0-4D87-8CD4-F49969E66CB1}" srcOrd="0" destOrd="0" presId="urn:microsoft.com/office/officeart/2005/8/layout/pyramid1"/>
    <dgm:cxn modelId="{FAFD4B34-F251-4A50-9CF8-B9E13F8C375C}" type="presParOf" srcId="{79540120-2BF0-4D87-8CD4-F49969E66CB1}" destId="{CDDFD935-C1C6-47FB-A5DD-D8BC97653986}" srcOrd="0" destOrd="0" presId="urn:microsoft.com/office/officeart/2005/8/layout/pyramid1"/>
    <dgm:cxn modelId="{58FBA647-3E4B-4F2A-B784-12370507AF05}" type="presParOf" srcId="{79540120-2BF0-4D87-8CD4-F49969E66CB1}" destId="{155DB040-ACF5-402A-8535-CBB03EA20E34}" srcOrd="1" destOrd="0" presId="urn:microsoft.com/office/officeart/2005/8/layout/pyramid1"/>
    <dgm:cxn modelId="{2DF75CA6-CF8C-45B7-83EE-C7B5F5A8F5E3}" type="presParOf" srcId="{E32AAE2B-BA9C-47A1-90C4-AC183CA34834}" destId="{42D90105-1C56-4743-90C7-D6B75C9CE9F4}" srcOrd="1" destOrd="0" presId="urn:microsoft.com/office/officeart/2005/8/layout/pyramid1"/>
    <dgm:cxn modelId="{2AF72F93-D30E-49C7-AD17-F1809B31CB40}" type="presParOf" srcId="{42D90105-1C56-4743-90C7-D6B75C9CE9F4}" destId="{3D510292-E4A4-42E0-9231-4CC3CE6CC39B}" srcOrd="0" destOrd="0" presId="urn:microsoft.com/office/officeart/2005/8/layout/pyramid1"/>
    <dgm:cxn modelId="{6111FFED-BBB9-4DC9-B895-00A68A1575A0}" type="presParOf" srcId="{42D90105-1C56-4743-90C7-D6B75C9CE9F4}" destId="{866AAC33-1799-4DEE-AB41-A8EEBD1B9A1D}" srcOrd="1" destOrd="0" presId="urn:microsoft.com/office/officeart/2005/8/layout/pyramid1"/>
    <dgm:cxn modelId="{FAD84C24-852B-48F7-B094-B56FE9FCAA12}" type="presParOf" srcId="{E32AAE2B-BA9C-47A1-90C4-AC183CA34834}" destId="{C529B639-E1B1-4553-B975-1589BE6C135D}" srcOrd="2" destOrd="0" presId="urn:microsoft.com/office/officeart/2005/8/layout/pyramid1"/>
    <dgm:cxn modelId="{AF471A96-88B6-4232-A27C-C36AC554081C}" type="presParOf" srcId="{C529B639-E1B1-4553-B975-1589BE6C135D}" destId="{E73B2CBA-82A7-4B9B-8A2A-22FEAD10CFC7}" srcOrd="0" destOrd="0" presId="urn:microsoft.com/office/officeart/2005/8/layout/pyramid1"/>
    <dgm:cxn modelId="{211F1EE6-CF31-4A36-943D-A16814CE0354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6FA82EDF-7BEA-45A0-A8D1-AD062DB6004B}" type="presOf" srcId="{CAA2D44A-E69F-42C0-ACB8-E153177EFD21}" destId="{1407F73B-CEC3-425F-AF03-F0C07C4E2059}" srcOrd="0" destOrd="0" presId="urn:microsoft.com/office/officeart/2005/8/layout/pyramid2"/>
    <dgm:cxn modelId="{7C6746FE-46E4-40E5-8D9F-201927F3F747}" type="presOf" srcId="{0237BCD8-2D58-42E4-B0DC-02F720ADCACA}" destId="{BDE2199E-1473-426F-A6A7-CEC986EDBA3A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478079B6-227E-4ACE-9C46-BDFB8615BDE7}" type="presOf" srcId="{598FA69B-F152-4353-8A12-A0EB8A38A551}" destId="{5B433258-E48C-412C-8CAF-5FB6B1D7011C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FAFE15E5-089A-42F8-8271-8A821F0FC474}" type="presOf" srcId="{E664F0DC-94BA-4995-BD1A-7BE4D67DA8EB}" destId="{1713BBD1-4BE5-4D83-9072-34D7AB8A4EEC}" srcOrd="0" destOrd="0" presId="urn:microsoft.com/office/officeart/2005/8/layout/pyramid2"/>
    <dgm:cxn modelId="{A9CBC0DE-A518-404C-819A-3B2F3614D6AD}" type="presOf" srcId="{496089B1-692C-48F8-89D5-B9F16530D402}" destId="{ADA2E1D8-3ABE-4687-BCC5-4E41B5382FC5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65C797A-0F85-40E1-B963-9008714836CB}" type="presOf" srcId="{65806BF6-B3BE-4ED2-A14E-599B1EC29988}" destId="{4AE3E91E-717D-4ACC-877C-C664195EF708}" srcOrd="0" destOrd="0" presId="urn:microsoft.com/office/officeart/2005/8/layout/pyramid2"/>
    <dgm:cxn modelId="{17669000-E957-433B-BAAA-819D4AB994A2}" type="presParOf" srcId="{5B433258-E48C-412C-8CAF-5FB6B1D7011C}" destId="{C8E35D9D-D3CF-4FA5-BA60-93F575565D6B}" srcOrd="0" destOrd="0" presId="urn:microsoft.com/office/officeart/2005/8/layout/pyramid2"/>
    <dgm:cxn modelId="{DE3E2A86-A4CC-47FD-A8CB-9EC077AA41C0}" type="presParOf" srcId="{5B433258-E48C-412C-8CAF-5FB6B1D7011C}" destId="{01715E57-1B5F-4A63-8D1F-64A32F5EC750}" srcOrd="1" destOrd="0" presId="urn:microsoft.com/office/officeart/2005/8/layout/pyramid2"/>
    <dgm:cxn modelId="{4B3B2D7A-8A53-49E3-B726-BB2F32444E8F}" type="presParOf" srcId="{01715E57-1B5F-4A63-8D1F-64A32F5EC750}" destId="{1407F73B-CEC3-425F-AF03-F0C07C4E2059}" srcOrd="0" destOrd="0" presId="urn:microsoft.com/office/officeart/2005/8/layout/pyramid2"/>
    <dgm:cxn modelId="{80B2898D-606D-411D-85D1-EED85622AB39}" type="presParOf" srcId="{01715E57-1B5F-4A63-8D1F-64A32F5EC750}" destId="{AB806DA4-3B49-44CB-8438-0F264B2CFE82}" srcOrd="1" destOrd="0" presId="urn:microsoft.com/office/officeart/2005/8/layout/pyramid2"/>
    <dgm:cxn modelId="{B0AE95E3-244A-4915-A610-EBC8CB2AA661}" type="presParOf" srcId="{01715E57-1B5F-4A63-8D1F-64A32F5EC750}" destId="{4AE3E91E-717D-4ACC-877C-C664195EF708}" srcOrd="2" destOrd="0" presId="urn:microsoft.com/office/officeart/2005/8/layout/pyramid2"/>
    <dgm:cxn modelId="{1EEB2C60-327C-4885-8111-4E708F2A6E65}" type="presParOf" srcId="{01715E57-1B5F-4A63-8D1F-64A32F5EC750}" destId="{3B93E403-998F-454D-945E-3AFA87391760}" srcOrd="3" destOrd="0" presId="urn:microsoft.com/office/officeart/2005/8/layout/pyramid2"/>
    <dgm:cxn modelId="{4D56A6EC-2DDA-443E-A073-9B1AA1619A1F}" type="presParOf" srcId="{01715E57-1B5F-4A63-8D1F-64A32F5EC750}" destId="{BDE2199E-1473-426F-A6A7-CEC986EDBA3A}" srcOrd="4" destOrd="0" presId="urn:microsoft.com/office/officeart/2005/8/layout/pyramid2"/>
    <dgm:cxn modelId="{CA0E2636-1D9C-4AD1-A55B-FC513B131C72}" type="presParOf" srcId="{01715E57-1B5F-4A63-8D1F-64A32F5EC750}" destId="{2F034AEA-00B6-4D22-95F1-9198FEEA833C}" srcOrd="5" destOrd="0" presId="urn:microsoft.com/office/officeart/2005/8/layout/pyramid2"/>
    <dgm:cxn modelId="{0F7D7EAE-80BC-46DE-8DC7-7E9A8AF08AC0}" type="presParOf" srcId="{01715E57-1B5F-4A63-8D1F-64A32F5EC750}" destId="{ADA2E1D8-3ABE-4687-BCC5-4E41B5382FC5}" srcOrd="6" destOrd="0" presId="urn:microsoft.com/office/officeart/2005/8/layout/pyramid2"/>
    <dgm:cxn modelId="{43574829-507C-4052-B930-038ACBE8568F}" type="presParOf" srcId="{01715E57-1B5F-4A63-8D1F-64A32F5EC750}" destId="{3222115F-ED5D-4533-91D8-B50D72259EA8}" srcOrd="7" destOrd="0" presId="urn:microsoft.com/office/officeart/2005/8/layout/pyramid2"/>
    <dgm:cxn modelId="{E06CB567-9FC8-42DE-8AE1-BC52DB7446B1}" type="presParOf" srcId="{01715E57-1B5F-4A63-8D1F-64A32F5EC750}" destId="{1713BBD1-4BE5-4D83-9072-34D7AB8A4EEC}" srcOrd="8" destOrd="0" presId="urn:microsoft.com/office/officeart/2005/8/layout/pyramid2"/>
    <dgm:cxn modelId="{C15C2B9F-8D4D-4B1B-971A-48D6FF04AAD9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62,6%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32,6%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4,8%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0.33131</cdr:x>
      <cdr:y>0.40909</cdr:y>
    </cdr:from>
    <cdr:to>
      <cdr:x>0.63762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48121" y="1944216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1 346 346,8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26 766,8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(20,1%)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0.733</cdr:x>
      <cdr:y>0.82135</cdr:y>
    </cdr:from>
    <cdr:to>
      <cdr:x>0.98886</cdr:x>
      <cdr:y>0.98552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76106" y="4323108"/>
          <a:ext cx="2016224" cy="864096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(28,2%)</a:t>
          </a:r>
        </a:p>
      </cdr:txBody>
    </cdr:sp>
  </cdr:relSizeAnchor>
  <cdr:relSizeAnchor xmlns:cdr="http://schemas.openxmlformats.org/drawingml/2006/chartDrawing">
    <cdr:from>
      <cdr:x>0.02024</cdr:x>
      <cdr:y>0.80767</cdr:y>
    </cdr:from>
    <cdr:to>
      <cdr:x>0.2761</cdr:x>
      <cdr:y>0.98552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2" y="4251100"/>
          <a:ext cx="2016224" cy="936104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(35,7%)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0.02885</cdr:x>
      <cdr:y>0.73386</cdr:y>
    </cdr:from>
    <cdr:to>
      <cdr:x>1</cdr:x>
      <cdr:y>0.84155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4362" y="3573998"/>
          <a:ext cx="7552501" cy="5244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</a:t>
          </a:r>
          <a:endParaRPr lang="ru-RU" sz="1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_____Microsoft_Excel_97-20032.xls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12" Type="http://schemas.openxmlformats.org/officeDocument/2006/relationships/image" Target="../media/image3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wmf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31" y="692696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Думы городского округа 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 2018-2019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861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7"/>
            <a:ext cx="7358114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5" y="2301877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598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4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1" y="3360412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2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8" y="5643583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3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6" y="1268760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39"/>
            <a:ext cx="1655850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4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8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2" y="2492038"/>
            <a:ext cx="1913034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0" y="3294843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19" y="3282463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3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6" y="4164960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8" y="5601710"/>
            <a:ext cx="2433426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4" y="5625006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2"/>
            <a:ext cx="2433426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4164960"/>
            <a:ext cx="2402482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7" y="4169742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3680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6" y="1857367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бюджета очередного года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бюджета очередного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6" y="335756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очередного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6" y="4071945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6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0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6" y="5643579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15585607"/>
              </p:ext>
            </p:extLst>
          </p:nvPr>
        </p:nvGraphicFramePr>
        <p:xfrm>
          <a:off x="2339752" y="2928935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08367359"/>
              </p:ext>
            </p:extLst>
          </p:nvPr>
        </p:nvGraphicFramePr>
        <p:xfrm>
          <a:off x="2357424" y="5715016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4482618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57695920"/>
              </p:ext>
            </p:extLst>
          </p:nvPr>
        </p:nvGraphicFramePr>
        <p:xfrm>
          <a:off x="1643043" y="1857369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8" y="2071679"/>
            <a:ext cx="357190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8" y="3643315"/>
            <a:ext cx="357190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8" y="4429134"/>
            <a:ext cx="357190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8" y="5214955"/>
            <a:ext cx="357190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8" y="2857498"/>
            <a:ext cx="357190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0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8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7" y="4791104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7" y="5715018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1"/>
            <a:ext cx="2500266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57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1" y="483320"/>
            <a:ext cx="5370510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5" y="1527178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1" y="3751269"/>
            <a:ext cx="2213278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5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3" y="3751269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5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5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4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1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7388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62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3" y="1527175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1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5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3" y="2564903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2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6" y="2564902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1916832"/>
            <a:ext cx="283623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943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2017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772787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52852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2017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1 349 075 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439 929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64 298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844 848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6554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53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2017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46532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01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2017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4798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761013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9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/>
              <a:t>	</a:t>
            </a: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должен иметь возможность в полном объеме получить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Сухой Лог.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горожане, Вам предлагается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версия бюджетного документа, которая использует неформальный язык и доступные форматы, чтобы облегчить понимание бюджета для граждан в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презентационного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- «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 2018 и 2019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  С.К. Суханов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26629" name="Picture 5" descr="200%20Suchanov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316593" cy="17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0767215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2017 – 2019 годы 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4528394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623944"/>
            <a:ext cx="8424935" cy="1080120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71529"/>
              </p:ext>
            </p:extLst>
          </p:nvPr>
        </p:nvGraphicFramePr>
        <p:xfrm>
          <a:off x="368300" y="892175"/>
          <a:ext cx="85725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Лист" r:id="rId4" imgW="5200599" imgH="1581120" progId="Excel.Sheet.8">
                  <p:embed/>
                </p:oleObj>
              </mc:Choice>
              <mc:Fallback>
                <p:oleObj name="Лист" r:id="rId4" imgW="5200599" imgH="15811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892175"/>
                        <a:ext cx="85725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1179" y="4437112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2017 – 2019 годы запланировано исходя из ожидаемого поступления по данному доходному источнику на 2016 год, норматива отчислений в бюджет городского округа Сухой Лог, предусмотренного проектом Закона Свердловской области «Об областном бюджете на 2017 год и на плановый период 2018 и 2019 годов», на 2017 год – 0,16655%, на 2018 год – 0,16655%, на 2019 год – 0,16655% (в 2016 году – 0,16890%).</a:t>
            </a: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24935" cy="108012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2017-2019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лиц», коэффициента-дефлятора, установленного приказом Минэкономразвития России от 20.10.2015 № 772, в размере 1,329 на 2016 год и прогнозируемых значений коэффициента-дефлятора на плановый период.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22326348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59738"/>
              </p:ext>
            </p:extLst>
          </p:nvPr>
        </p:nvGraphicFramePr>
        <p:xfrm>
          <a:off x="558800" y="3705225"/>
          <a:ext cx="82708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Лист" r:id="rId5" imgW="5019610" imgH="1723950" progId="Excel.Sheet.8">
                  <p:embed/>
                </p:oleObj>
              </mc:Choice>
              <mc:Fallback>
                <p:oleObj name="Лист" r:id="rId5" imgW="5019610" imgH="17239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05225"/>
                        <a:ext cx="827087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8342" y="5661248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2017 – 2019 годы рассчитан исходя из динамики поступлений в 2015 году, ожидаемой оценки поступлений 2016 года, коэффициентов роста. </a:t>
            </a:r>
          </a:p>
        </p:txBody>
      </p:sp>
    </p:spTree>
    <p:extLst>
      <p:ext uri="{BB962C8B-B14F-4D97-AF65-F5344CB8AC3E}">
        <p14:creationId xmlns:p14="http://schemas.microsoft.com/office/powerpoint/2010/main" val="40294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2017 – 2019 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913542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3192467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2017 – 2019 годы выполнен на основе оценки поступлений за 2016 год, с учетом коэффициентов роста.</a:t>
            </a:r>
          </a:p>
        </p:txBody>
      </p:sp>
    </p:spTree>
    <p:extLst>
      <p:ext uri="{BB962C8B-B14F-4D97-AF65-F5344CB8AC3E}">
        <p14:creationId xmlns:p14="http://schemas.microsoft.com/office/powerpoint/2010/main" val="2096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51681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03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37133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2015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2016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2017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458 689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556 165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439 929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442 892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455 936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366 012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445 947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329 337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331 562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341 300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15 491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21 893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29 724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37 530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38 385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39 084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40 430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39 702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43 511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49 072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48 991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50 749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7 679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7 285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7 425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7 544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7 748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77 972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100 021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64 298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63 494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68 607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47 302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39 833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41 127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40 047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44 302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21 425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49 853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15 695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15 770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16 376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891 238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723 705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844 848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863 390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843 821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9 240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5 026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3 598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374 175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153 097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245 699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263 714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253 143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450 041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570 991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594 652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594 650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587 080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58 839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2 944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1 427 899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1 379 891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1 349 075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1 369 776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1 368 364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44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8229600" cy="1289496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511262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293374"/>
                <a:gridCol w="1293374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2015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2017-2019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5148064" y="4628298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444208" y="4628298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40352" y="473102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01108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985741984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975100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1" y="2316510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                  2018 г.                  2019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85786" y="612145"/>
            <a:ext cx="7872412" cy="20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2017 год и плановый период  2018 и 2019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2800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3238197"/>
              </p:ext>
            </p:extLst>
          </p:nvPr>
        </p:nvGraphicFramePr>
        <p:xfrm>
          <a:off x="395536" y="2204864"/>
          <a:ext cx="80649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4" y="2620351"/>
            <a:ext cx="1443549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1 349 075,1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1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1 369 775,6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1 368 363,9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196" y="401964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1 373 113,6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15054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1 351 924,1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8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1 332 353,0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4196" y="5445224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24 038,5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1833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45224"/>
            <a:ext cx="1487118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5617" y="333375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34822"/>
              </p:ext>
            </p:extLst>
          </p:nvPr>
        </p:nvGraphicFramePr>
        <p:xfrm>
          <a:off x="732600" y="1463576"/>
          <a:ext cx="7932189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9635" y="5905085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653" y="1313843"/>
            <a:ext cx="1719550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1300 - Обслуживание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20585" y="6124404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266" y="2759332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0734" y="5497074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2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7300" y="4349327"/>
            <a:ext cx="1346950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0" y="4130768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3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0" y="332656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7" y="1535047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1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89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1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2" y="5054812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2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7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7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4" y="297631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6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2" y="5035492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4" y="4805883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0"/>
            <a:ext cx="963202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7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vatars-fast.yandex.net/get-direct/kblmMOW6RyZcZl-Il5KNdg/y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78" y="1930077"/>
            <a:ext cx="626183" cy="6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68" y="1480484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8" y="4099997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7" y="3141446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0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3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0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49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1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7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89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6" y="4543417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3" y="4190187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0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50579" y="621579"/>
            <a:ext cx="8064500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2017 году и плановом периоде 2018-2019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8197135"/>
              </p:ext>
            </p:extLst>
          </p:nvPr>
        </p:nvGraphicFramePr>
        <p:xfrm>
          <a:off x="395536" y="1484784"/>
          <a:ext cx="8446272" cy="4831665"/>
        </p:xfrm>
        <a:graphic>
          <a:graphicData uri="http://schemas.openxmlformats.org/drawingml/2006/table">
            <a:tbl>
              <a:tblPr/>
              <a:tblGrid>
                <a:gridCol w="504056"/>
                <a:gridCol w="2664296"/>
                <a:gridCol w="1224136"/>
                <a:gridCol w="576064"/>
                <a:gridCol w="1152128"/>
                <a:gridCol w="576064"/>
                <a:gridCol w="1152128"/>
                <a:gridCol w="597400"/>
              </a:tblGrid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78 551,5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74 823,0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70 660,8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11 314,4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38 984,2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50 155,4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40 874,8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65 820,7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50 672,2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49 219,8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914 249,3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909 148,3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916 360,4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89 345,0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140 757,0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140 836,8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133 355,5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17 785,9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19 905,0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1 373 113,6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1 351 924,1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1 332 353,0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5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2017-2019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67767"/>
              </p:ext>
            </p:extLst>
          </p:nvPr>
        </p:nvGraphicFramePr>
        <p:xfrm>
          <a:off x="755576" y="1700808"/>
          <a:ext cx="7992888" cy="42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39624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2455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1 373 113,6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1 351 924,1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1 332 353,0</a:t>
                      </a:r>
                    </a:p>
                  </a:txBody>
                  <a:tcPr anchor="ctr"/>
                </a:tc>
              </a:tr>
              <a:tr h="357191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914 249,3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909 148,3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916 360,4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104 793,0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92 083,0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89 345,0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140 757,0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140 836,8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133 355,5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17 785,9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 19 905,0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17 944,0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22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1 177 585,2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1 161 973,1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1 157 004,9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006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85,8%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85,9%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86,8%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195 528,4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189 951,0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175 348,1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14,2%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14,1%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8" y="242889"/>
            <a:ext cx="72215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2" y="971163"/>
            <a:ext cx="8520113" cy="27317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2017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14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64553950"/>
              </p:ext>
            </p:extLst>
          </p:nvPr>
        </p:nvGraphicFramePr>
        <p:xfrm>
          <a:off x="708287" y="3933056"/>
          <a:ext cx="7649664" cy="2415905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19897"/>
                <a:gridCol w="2129767"/>
              </a:tblGrid>
              <a:tr h="4205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93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1 373 113,6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5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1 346 346,8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(98,0%)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005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27 693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2017 году (проект)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2318776"/>
              </p:ext>
            </p:extLst>
          </p:nvPr>
        </p:nvGraphicFramePr>
        <p:xfrm>
          <a:off x="708846" y="1628800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02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02850"/>
              </p:ext>
            </p:extLst>
          </p:nvPr>
        </p:nvGraphicFramePr>
        <p:xfrm>
          <a:off x="539552" y="1268760"/>
          <a:ext cx="8286808" cy="520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4"/>
                <a:gridCol w="1000132"/>
                <a:gridCol w="1071570"/>
                <a:gridCol w="1000132"/>
              </a:tblGrid>
              <a:tr h="41551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5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856 857,3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850 028,3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856 305,4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35 994,9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38 506,0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36 922,0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141 421,0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129 611,0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127 331,0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38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210 092,7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208 392,2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202 339,8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2 345,0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2 781,0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2 881,0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10 298,7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10 037,2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10 108,3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91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58 076,0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58 112,9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58 143,9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8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06544"/>
              </p:ext>
            </p:extLst>
          </p:nvPr>
        </p:nvGraphicFramePr>
        <p:xfrm>
          <a:off x="539552" y="1029072"/>
          <a:ext cx="8352928" cy="458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38370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4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   муниципальным имуществом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29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8 659,0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11 021,9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11 314,4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94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2 281,0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13 335,2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3 080,0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13 539,7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5 988,5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45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26 766,8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17</a:t>
                      </a:r>
                      <a:r>
                        <a:rPr lang="ru-RU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328,4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r>
                        <a:rPr lang="ru-RU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066,0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1 373 113,6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1 351 924,1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1 332 353,0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0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4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8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83880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6106" y="2636912"/>
            <a:ext cx="4191918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0778" y="3789040"/>
            <a:ext cx="4207246" cy="64807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778" y="4581128"/>
            <a:ext cx="4207246" cy="627856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778" y="5373215"/>
            <a:ext cx="4207246" cy="12241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финансовоёмких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5438" y="1772816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857,3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80887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092,7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0027" y="378904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8" y="4686646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57192" y="5661248"/>
            <a:ext cx="1152128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539,7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2017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39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32" y="764705"/>
            <a:ext cx="8496939" cy="792087"/>
          </a:xfrm>
          <a:prstGeom prst="round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Сухой Лог до 2020 года»</a:t>
            </a:r>
            <a:endParaRPr lang="ru-RU" sz="1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33" y="1844824"/>
            <a:ext cx="2448267" cy="4680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Сухой 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857797"/>
            <a:ext cx="4536504" cy="851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высокого качества и доступности образования в городском округе Сухой Лог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0885" y="2914811"/>
            <a:ext cx="5256584" cy="14761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очередей на предоставление  дошкольного образования;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за счет модернизации материально-технической базы образовательных организаций;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 детей,  воспользовавшихся услугой дополнительного образования.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0885" y="4653136"/>
            <a:ext cx="5760640" cy="18722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в возрасте 3-7 лет услугами дошкольного образования;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организованным горячим питанием учащихся общеобразовательных организаций;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охваченных образовательным и программами дополнительного образования детей, в общей численности детей и молодежи в возрасте 5-18 лет;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отдыхом и оздоровлением детей.</a:t>
            </a:r>
          </a:p>
          <a:p>
            <a:pPr marL="285720" indent="-285720" fontAlgn="b">
              <a:buFontTx/>
              <a:buChar char="-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48264" y="2420888"/>
            <a:ext cx="648072" cy="74595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596336" y="4207929"/>
            <a:ext cx="648072" cy="7368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0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851 390,1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59" y="1592564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0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3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(357 231,0  тыс. руб. - 39%)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5831" y="867594"/>
            <a:ext cx="2821512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(428 885,2  тыс. руб. - 47%)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2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(87 440,0  тыс. руб. - 9,6%)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074" y="867593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(23 571,8 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39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4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5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0"/>
            <a:ext cx="2328698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2" y="5074493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588252">
            <a:off x="3152393" y="1577724"/>
            <a:ext cx="443363" cy="959825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1" y="3431089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531233" y="1604635"/>
            <a:ext cx="455530" cy="925167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1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29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6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8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9" y="5300908"/>
            <a:ext cx="4981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4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8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70" y="43392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1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(17 121,3 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1,8%)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4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6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6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85280"/>
            <a:ext cx="7848871" cy="64142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73389"/>
              </p:ext>
            </p:extLst>
          </p:nvPr>
        </p:nvGraphicFramePr>
        <p:xfrm>
          <a:off x="693738" y="1247552"/>
          <a:ext cx="8185150" cy="512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3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6213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2017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54007"/>
              </p:ext>
            </p:extLst>
          </p:nvPr>
        </p:nvGraphicFramePr>
        <p:xfrm>
          <a:off x="719924" y="1124744"/>
          <a:ext cx="7946798" cy="536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2"/>
                <a:gridCol w="1080120"/>
              </a:tblGrid>
              <a:tr h="30416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914 249,3</a:t>
                      </a:r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Book Antiqua" panose="020406020503050303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3192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4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357 231,0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3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428 885,2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87 440,0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9,6%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22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17 121,3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2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23 571,8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06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280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14 165,6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1 000,0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5 186,7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Изыскательские работы по изучению площадки под строительство муниципального общеобразовательного учреждения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8 578,8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6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14 776,3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271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и(или) замена, оснащение аппаратурой спутниковой навигации ГЛОНАСС, тахографами автобусов для подвоза обучающихся в МОУ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1 701,0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41561" y="1412776"/>
            <a:ext cx="80601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6525344"/>
            <a:ext cx="801816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0897" y="764704"/>
            <a:ext cx="8330837" cy="962697"/>
          </a:xfrm>
          <a:prstGeom prst="round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искусства в городском округе Сухой Лог до 2020 года»</a:t>
            </a:r>
            <a:endParaRPr lang="ru-RU" sz="1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972" y="1988840"/>
            <a:ext cx="2413820" cy="4458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5" y="2996952"/>
            <a:ext cx="5130104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населения качеством и доступностью предоставляемых услуг в сфере культуры;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эффективной системы поддержки творчески одаренных детей и молодежи;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кадрового и творческого потенциала сферы культуры.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5" y="4863009"/>
            <a:ext cx="5646861" cy="15841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посещений театрально-концертных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ежегодной посещаемости муниципального музея и библиотеки;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посещающих культурно - досуговые учреждения и творческие кружки на постоянной основе, от общего числа детей в возрасте до 18 лет.</a:t>
            </a:r>
          </a:p>
          <a:p>
            <a:pPr marL="285720" indent="-285720" fontAlgn="b">
              <a:buFontTx/>
              <a:buChar char="-"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2004466"/>
            <a:ext cx="4440881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834239" y="2680729"/>
            <a:ext cx="489054" cy="63244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93409" y="4365104"/>
            <a:ext cx="579488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2" y="548680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62356" y="5139820"/>
            <a:ext cx="2008211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Библиотека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3347" y="2003679"/>
            <a:ext cx="1944215" cy="763396"/>
          </a:xfrm>
          <a:prstGeom prst="rect">
            <a:avLst/>
          </a:prstGeom>
          <a:ln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Городской музей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3347" y="4140580"/>
            <a:ext cx="2016223" cy="7694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4 дома культуры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7402" y="3068960"/>
            <a:ext cx="3369433" cy="819781"/>
          </a:xfrm>
          <a:prstGeom prst="rect">
            <a:avLst/>
          </a:prstGeom>
          <a:solidFill>
            <a:schemeClr val="accent6"/>
          </a:solidFill>
          <a:ln>
            <a:solidFill>
              <a:srgbClr val="FF7C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>
                <a:solidFill>
                  <a:srgbClr val="003192"/>
                </a:solidFill>
              </a:rPr>
              <a:t>Организационный центр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513" y="1268060"/>
            <a:ext cx="1912885" cy="63355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Камерный хор</a:t>
            </a:r>
            <a:endParaRPr lang="ru-RU" dirty="0">
              <a:solidFill>
                <a:srgbClr val="003192"/>
              </a:solidFill>
            </a:endParaRPr>
          </a:p>
        </p:txBody>
      </p:sp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1397372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5" y="1431551"/>
            <a:ext cx="2541254" cy="153970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6" y="4140580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6" y="4195567"/>
            <a:ext cx="2541253" cy="16426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067021" y="2240641"/>
            <a:ext cx="873130" cy="3167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843247" y="5340024"/>
            <a:ext cx="845416" cy="316777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129824" y="4237865"/>
            <a:ext cx="810327" cy="316777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013347" y="1409405"/>
            <a:ext cx="849009" cy="31677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70816676"/>
              </p:ext>
            </p:extLst>
          </p:nvPr>
        </p:nvGraphicFramePr>
        <p:xfrm>
          <a:off x="861524" y="1556792"/>
          <a:ext cx="7643866" cy="4485600"/>
        </p:xfrm>
        <a:graphic>
          <a:graphicData uri="http://schemas.openxmlformats.org/drawingml/2006/table">
            <a:tbl>
              <a:tblPr/>
              <a:tblGrid>
                <a:gridCol w="5065586"/>
                <a:gridCol w="1439252"/>
                <a:gridCol w="1139028"/>
              </a:tblGrid>
              <a:tr h="2714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104 793,0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2 801,0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2,7%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13 684,0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51 006,6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48,7%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3 000,0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2,9%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Капитальный  ремонт  кровли ДК «Кристалл» в городе Сухой Лог, ул. Юбилейная, 2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21 288,4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20,3%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Управление культурой, прочие учреждения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13 013,0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12,4%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2"/>
            <a:ext cx="7674646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2017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34875" y="6093296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1988" y="2280445"/>
            <a:ext cx="767464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8602" y="764704"/>
            <a:ext cx="8491870" cy="936103"/>
          </a:xfrm>
          <a:prstGeom prst="round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2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lvl="0" algn="ctr" fontAlgn="b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2353" y="1929803"/>
            <a:ext cx="2419584" cy="46675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3525760"/>
            <a:ext cx="5256584" cy="12961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населения города к здоровому образу жизни;</a:t>
            </a:r>
          </a:p>
          <a:p>
            <a:pPr marL="285720" indent="-285720" fontAlgn="b">
              <a:buFontTx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инфраструктура физической культуры и спорта для различных групп населения, в том числе лиц с ограниченными возможностями здоровья.</a:t>
            </a:r>
          </a:p>
          <a:p>
            <a:pPr lvl="0" fontAlgn="b"/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0" y="5064968"/>
            <a:ext cx="5760642" cy="15323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жителей городского округа, систематически занимающихся физической культурой и спортом, в общей численности населения городского округа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спортивно – массовых и физкультурно–оздоровительных мероприятий;</a:t>
            </a:r>
          </a:p>
          <a:p>
            <a:pPr marL="285720" indent="-285720" fontAlgn="b">
              <a:buFontTx/>
              <a:buChar char="-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построенных и реконструированных объектов.</a:t>
            </a:r>
          </a:p>
          <a:p>
            <a:pPr marL="285720" indent="-285720" fontAlgn="b">
              <a:buFontTx/>
              <a:buChar char="-"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2060848"/>
            <a:ext cx="4608512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Стрелка вниз 7"/>
          <p:cNvSpPr/>
          <p:nvPr/>
        </p:nvSpPr>
        <p:spPr>
          <a:xfrm>
            <a:off x="7100056" y="3140968"/>
            <a:ext cx="504056" cy="5760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668344" y="4653136"/>
            <a:ext cx="576064" cy="57606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7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1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0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6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2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2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59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2" y="5692490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5961"/>
              </p:ext>
            </p:extLst>
          </p:nvPr>
        </p:nvGraphicFramePr>
        <p:xfrm>
          <a:off x="394552" y="1916832"/>
          <a:ext cx="8204395" cy="3816424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38112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17 785,9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400" dirty="0"/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2 281,0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12,8%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12 483,0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70,2%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Ремонт системы ГВС душевых  и системы отопления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МБУ СК "Здоровье"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555,0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3,1%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Строительство спортивной площадки на территории МАОУ  «Лицей №17»  в  г. Сухой Лог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2 421,9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 (мероприятия по поэтапному внедрению и реализации Всероссийского физкультурно-спортивного комплекса «Готов к труду и обороне»)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45,0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0,3%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56861" y="2286794"/>
            <a:ext cx="824758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861" y="5733256"/>
            <a:ext cx="829623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7572" y="836712"/>
            <a:ext cx="8403194" cy="936104"/>
          </a:xfrm>
          <a:prstGeom prst="round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</a:p>
          <a:p>
            <a:pPr lvl="0" algn="ctr" fontAlgn="b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882" y="1962708"/>
            <a:ext cx="2173894" cy="4490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3068960"/>
            <a:ext cx="5400600" cy="1584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износа оборудования на объектах ЖКХ;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потребляемой населением питьевой воды;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автомобильных дорог общего пользования местного значения;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граждан, проживающих в аварийном и ветхом жилфонде;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 жилых домов в Сухоложском районе.</a:t>
            </a:r>
          </a:p>
          <a:p>
            <a:pPr lvl="0" fontAlgn="b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4869160"/>
            <a:ext cx="605896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fontAlgn="b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городского округа, обеспеченного комфортными условиями проживания;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газифицированной территории по отношению к общей площади городского округа;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протяженности автомобильных дорог общего пользования местного значения, в отношении которых выполнены работы по содержании и ремонту.</a:t>
            </a:r>
          </a:p>
          <a:p>
            <a:pPr marL="285720" indent="-285720" fontAlgn="b">
              <a:buFontTx/>
              <a:buChar char="-"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71800" y="1995525"/>
            <a:ext cx="4824536" cy="865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3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876256" y="2655590"/>
            <a:ext cx="576064" cy="5760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452320" y="4509120"/>
            <a:ext cx="576064" cy="5760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5" y="548680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2017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5000507"/>
              </p:ext>
            </p:extLst>
          </p:nvPr>
        </p:nvGraphicFramePr>
        <p:xfrm>
          <a:off x="956134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67944" y="3356992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65 820,6 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4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15 710,0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18 281,0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2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33 991,0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4"/>
            <a:ext cx="2103198" cy="14089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8088" y="3212976"/>
            <a:ext cx="2167500" cy="1008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3987" y="1872449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14 560,0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808589" y="3260676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19 166,0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33 991,0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38088" y="4365104"/>
            <a:ext cx="2167500" cy="8788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по ул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28538" y="5429548"/>
            <a:ext cx="2167500" cy="8788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Организация транспортного обслуживания населения городского округа Сухой 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829921" y="4347861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225,0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820350" y="5429549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40,0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3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00398"/>
              </p:ext>
            </p:extLst>
          </p:nvPr>
        </p:nvGraphicFramePr>
        <p:xfrm>
          <a:off x="518345" y="11755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3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7000" y="764704"/>
            <a:ext cx="8187169" cy="1080121"/>
          </a:xfrm>
          <a:prstGeom prst="round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5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</a:p>
          <a:p>
            <a:pPr lvl="0" algn="ctr" fontAlgn="b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000" y="1988840"/>
            <a:ext cx="2336808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fontAlgn="b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endParaRPr lang="ru-RU" sz="15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жилья Администрации городского округа Сухой Лог»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3170683"/>
            <a:ext cx="5040560" cy="14824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fontAlgn="b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финансовой поддержки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в приобретении жилого помещения или строительстве жилого дома;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молодых семей, получивших социальную выплату до 50% от численности молодых семей, состоящих на учете нуждающихся в жилье.</a:t>
            </a:r>
          </a:p>
          <a:p>
            <a:pPr lvl="0" fontAlgn="b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4941168"/>
            <a:ext cx="5569894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предоставленных социальных выплат молодым семьям, нуждающимся в улучшении жилищных условий;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ипотечных кредитов, взятых молодыми семьями для приобретения (строительства) жилья;</a:t>
            </a:r>
          </a:p>
          <a:p>
            <a:pPr marL="285720" indent="-285720" fontAlgn="b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заключенных договоров социального найма жилых помещений.</a:t>
            </a: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2085628"/>
            <a:ext cx="4392488" cy="865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fontAlgn="b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финансовой поддержки в решении жилищной проблемы молодым  семьям, малоимущим гражданам и гражданам, проживающим в сельской местности.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020272" y="2882651"/>
            <a:ext cx="504056" cy="57606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531521" y="4514056"/>
            <a:ext cx="576064" cy="6648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428655" y="612764"/>
            <a:ext cx="8215313" cy="9286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улучшение жилищных условий граждан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201479"/>
              </p:ext>
            </p:extLst>
          </p:nvPr>
        </p:nvGraphicFramePr>
        <p:xfrm>
          <a:off x="466782" y="1772816"/>
          <a:ext cx="8229673" cy="4260133"/>
        </p:xfrm>
        <a:graphic>
          <a:graphicData uri="http://schemas.openxmlformats.org/drawingml/2006/table">
            <a:tbl>
              <a:tblPr/>
              <a:tblGrid>
                <a:gridCol w="428628"/>
                <a:gridCol w="5429288"/>
                <a:gridCol w="1428760"/>
                <a:gridCol w="942997"/>
              </a:tblGrid>
              <a:tr h="5562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13 539,7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Предоставление социальных выплат молодым семьям на приобретение (строительство) жилья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1 736,4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12,8%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Улучшение жилищных условий граждан, проживающих в сельской местности, в том числе молодых семей и молодых специалистов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1 165,3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8,6%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Обеспечение жильем малоимущих граждан, в том числе многодетных семей, жилыми помещениями по договорам социального найма муниципального жилищного фонда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10 638,0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78,6%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55102" y="2780928"/>
            <a:ext cx="8072494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0548" y="5445224"/>
            <a:ext cx="8072494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19" y="633984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30977"/>
              </p:ext>
            </p:extLst>
          </p:nvPr>
        </p:nvGraphicFramePr>
        <p:xfrm>
          <a:off x="711239" y="1916832"/>
          <a:ext cx="7848872" cy="36724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481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на социальную политику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140 757,0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122 100,1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2 901,7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6 655,3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Оказание транспортных услуг населению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8 049,9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2017 -2019 гг.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68157"/>
              </p:ext>
            </p:extLst>
          </p:nvPr>
        </p:nvGraphicFramePr>
        <p:xfrm>
          <a:off x="1351860" y="2108259"/>
          <a:ext cx="7128792" cy="3806774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8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28 243,5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5" y="1028192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1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7" y="1124744"/>
            <a:ext cx="8286750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0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44606539"/>
              </p:ext>
            </p:extLst>
          </p:nvPr>
        </p:nvGraphicFramePr>
        <p:xfrm>
          <a:off x="934913" y="1124744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56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0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94984"/>
              </p:ext>
            </p:extLst>
          </p:nvPr>
        </p:nvGraphicFramePr>
        <p:xfrm>
          <a:off x="381000" y="2101855"/>
          <a:ext cx="6019800" cy="422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81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73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921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306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09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6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4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1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42442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4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644901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4" y="5459419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9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1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85752" y="1785939"/>
            <a:ext cx="8572500" cy="157162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Бюджетном послании Губернатора Свердловской области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285752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57189" y="4786315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5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и основные направления налоговой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на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2017 год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6838241"/>
              </p:ext>
            </p:extLst>
          </p:nvPr>
        </p:nvGraphicFramePr>
        <p:xfrm>
          <a:off x="214283" y="1571615"/>
          <a:ext cx="8712968" cy="496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4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38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4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6"/>
            <a:ext cx="534966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0" y="4132882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0"/>
            <a:ext cx="534966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16044</TotalTime>
  <Words>4484</Words>
  <Application>Microsoft Office PowerPoint</Application>
  <PresentationFormat>Экран (4:3)</PresentationFormat>
  <Paragraphs>1000</Paragraphs>
  <Slides>56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9" baseType="lpstr">
      <vt:lpstr>Arial</vt:lpstr>
      <vt:lpstr>Book Antiqua</vt:lpstr>
      <vt:lpstr>Calibri</vt:lpstr>
      <vt:lpstr>Cambria</vt:lpstr>
      <vt:lpstr>Constantia</vt:lpstr>
      <vt:lpstr>Garamond</vt:lpstr>
      <vt:lpstr>Tahoma</vt:lpstr>
      <vt:lpstr>Times New Roman</vt:lpstr>
      <vt:lpstr>Times New Roman CYR</vt:lpstr>
      <vt:lpstr>Wingdings</vt:lpstr>
      <vt:lpstr>Wingdings 2</vt:lpstr>
      <vt:lpstr>Поток</vt:lpstr>
      <vt:lpstr>Лист</vt:lpstr>
      <vt:lpstr>К проекту решения Думы городского округа Сухой Лог «Об утверждении бюджета городского округа Сухой Лог на 2017 год и плановый период 2018-2019 годов»</vt:lpstr>
      <vt:lpstr>Презентация PowerPoint</vt:lpstr>
      <vt:lpstr>Презентация PowerPoint</vt:lpstr>
      <vt:lpstr>Объём производства сельскохозяйственной продукции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Основные направления бюджетной политики и основные направления налоговой политики на 2017 год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2017 год </vt:lpstr>
      <vt:lpstr>Структура и доля налоговых доходов бюджета на 2017 год</vt:lpstr>
      <vt:lpstr>Структура и доля неналоговых  доходов бюджета на 2017 год</vt:lpstr>
      <vt:lpstr>Структура и доля безвозмездных поступлений  на 2017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2017 году (проект)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услуг в сфере культуры осуществляют: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 и спорт в 2017 году</vt:lpstr>
      <vt:lpstr>Презентация PowerPoint</vt:lpstr>
      <vt:lpstr>Презентация PowerPoint</vt:lpstr>
      <vt:lpstr>Расходы на дорожное хозяйство  (дорожный фонд), тыс. руб.</vt:lpstr>
      <vt:lpstr>Презентация PowerPoint</vt:lpstr>
      <vt:lpstr>Направление расходов на улучшение жилищных условий граждан в 2017 году</vt:lpstr>
      <vt:lpstr>Презентация PowerPoint</vt:lpstr>
      <vt:lpstr>Объем расходов бюджета  городского округа Сухой Лог  в расчете на одного жителя в 2017 -2019 гг.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user30</cp:lastModifiedBy>
  <cp:revision>1296</cp:revision>
  <dcterms:created xsi:type="dcterms:W3CDTF">2014-02-20T03:04:54Z</dcterms:created>
  <dcterms:modified xsi:type="dcterms:W3CDTF">2016-11-22T06:37:58Z</dcterms:modified>
</cp:coreProperties>
</file>